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notesMasterIdLst>
    <p:notesMasterId r:id="rId14"/>
  </p:notesMasterIdLst>
  <p:handoutMasterIdLst>
    <p:handoutMasterId r:id="rId15"/>
  </p:handoutMasterIdLst>
  <p:sldIdLst>
    <p:sldId id="256" r:id="rId2"/>
    <p:sldId id="257" r:id="rId3"/>
    <p:sldId id="258" r:id="rId4"/>
    <p:sldId id="259" r:id="rId5"/>
    <p:sldId id="260" r:id="rId6"/>
    <p:sldId id="261" r:id="rId7"/>
    <p:sldId id="262" r:id="rId8"/>
    <p:sldId id="263" r:id="rId9"/>
    <p:sldId id="264" r:id="rId10"/>
    <p:sldId id="265" r:id="rId11"/>
    <p:sldId id="817" r:id="rId12"/>
    <p:sldId id="818" r:id="rId13"/>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15" autoAdjust="0"/>
    <p:restoredTop sz="92458" autoAdjust="0"/>
  </p:normalViewPr>
  <p:slideViewPr>
    <p:cSldViewPr snapToGrid="0">
      <p:cViewPr varScale="1">
        <p:scale>
          <a:sx n="99" d="100"/>
          <a:sy n="99" d="100"/>
        </p:scale>
        <p:origin x="1296" y="90"/>
      </p:cViewPr>
      <p:guideLst/>
    </p:cSldViewPr>
  </p:slideViewPr>
  <p:notesTextViewPr>
    <p:cViewPr>
      <p:scale>
        <a:sx n="1" d="1"/>
        <a:sy n="1" d="1"/>
      </p:scale>
      <p:origin x="0" y="0"/>
    </p:cViewPr>
  </p:notesTextViewPr>
  <p:sorterViewPr>
    <p:cViewPr>
      <p:scale>
        <a:sx n="120" d="100"/>
        <a:sy n="120" d="100"/>
      </p:scale>
      <p:origin x="0" y="-354"/>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B1DEA6-C23B-226E-2E21-9DF394656F48}"/>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7C28FBA7-D5B2-3DA0-77F1-3BBDE92FF20E}"/>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3/22/2026 am</a:t>
            </a:r>
          </a:p>
        </p:txBody>
      </p:sp>
      <p:sp>
        <p:nvSpPr>
          <p:cNvPr id="4" name="Footer Placeholder 3">
            <a:extLst>
              <a:ext uri="{FF2B5EF4-FFF2-40B4-BE49-F238E27FC236}">
                <a16:creationId xmlns:a16="http://schemas.microsoft.com/office/drawing/2014/main" id="{8FDBCEFD-D1A6-8355-DC8B-7B582A2C53E3}"/>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A456808D-682C-1121-87AD-F9D3F340D561}"/>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39118FFE-7DC3-4B00-981A-A750A3042C15}"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598279"/>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3/22/2026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DCFADB85-6BC6-4015-A670-37F4FD6B0558}" type="slidenum">
              <a:rPr lang="en-US" smtClean="0"/>
              <a:t>‹#›</a:t>
            </a:fld>
            <a:endParaRPr lang="en-US"/>
          </a:p>
        </p:txBody>
      </p:sp>
    </p:spTree>
    <p:extLst>
      <p:ext uri="{BB962C8B-B14F-4D97-AF65-F5344CB8AC3E}">
        <p14:creationId xmlns:p14="http://schemas.microsoft.com/office/powerpoint/2010/main" val="1282669424"/>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Steven Harper, Avenue N Church of Christ, presented March 15, 2026</a:t>
            </a:r>
          </a:p>
          <a:p>
            <a:endParaRPr lang="en-US" dirty="0"/>
          </a:p>
          <a:p>
            <a:r>
              <a:rPr lang="en-US" b="1" dirty="0"/>
              <a:t>Luke 6:22-23</a:t>
            </a:r>
            <a:r>
              <a:rPr lang="en-US" dirty="0"/>
              <a:t> – “22 Blessed are you when people hate you and when they exclude you and revile you and spurn your name as evil, on account of the Son of Man!  23  Rejoice in that day, and leap for joy, for behold, your reward is great in heaven; for so their fathers did to the prophets.” ESV</a:t>
            </a:r>
          </a:p>
          <a:p>
            <a:endParaRPr lang="en-US" dirty="0"/>
          </a:p>
        </p:txBody>
      </p:sp>
      <p:sp>
        <p:nvSpPr>
          <p:cNvPr id="4" name="Slide Number Placeholder 3"/>
          <p:cNvSpPr>
            <a:spLocks noGrp="1"/>
          </p:cNvSpPr>
          <p:nvPr>
            <p:ph type="sldNum" sz="quarter" idx="5"/>
          </p:nvPr>
        </p:nvSpPr>
        <p:spPr/>
        <p:txBody>
          <a:bodyPr/>
          <a:lstStyle/>
          <a:p>
            <a:fld id="{DCFADB85-6BC6-4015-A670-37F4FD6B0558}" type="slidenum">
              <a:rPr lang="en-US" smtClean="0"/>
              <a:t>1</a:t>
            </a:fld>
            <a:endParaRPr lang="en-US"/>
          </a:p>
        </p:txBody>
      </p:sp>
      <p:sp>
        <p:nvSpPr>
          <p:cNvPr id="5" name="Date Placeholder 4">
            <a:extLst>
              <a:ext uri="{FF2B5EF4-FFF2-40B4-BE49-F238E27FC236}">
                <a16:creationId xmlns:a16="http://schemas.microsoft.com/office/drawing/2014/main" id="{84BB786F-AC69-FE20-2EE1-68FCEF0315F2}"/>
              </a:ext>
            </a:extLst>
          </p:cNvPr>
          <p:cNvSpPr>
            <a:spLocks noGrp="1"/>
          </p:cNvSpPr>
          <p:nvPr>
            <p:ph type="dt" idx="1"/>
          </p:nvPr>
        </p:nvSpPr>
        <p:spPr/>
        <p:txBody>
          <a:bodyPr/>
          <a:lstStyle/>
          <a:p>
            <a:r>
              <a:rPr lang="en-US"/>
              <a:t>3/22/2026 am</a:t>
            </a:r>
          </a:p>
        </p:txBody>
      </p:sp>
      <p:sp>
        <p:nvSpPr>
          <p:cNvPr id="6" name="Footer Placeholder 5">
            <a:extLst>
              <a:ext uri="{FF2B5EF4-FFF2-40B4-BE49-F238E27FC236}">
                <a16:creationId xmlns:a16="http://schemas.microsoft.com/office/drawing/2014/main" id="{9C3E355A-2321-CE6D-C46A-AE96EF464F35}"/>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5501162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 ESV</a:t>
            </a:r>
          </a:p>
          <a:p>
            <a:endParaRPr lang="en-US" b="0" dirty="0"/>
          </a:p>
          <a:p>
            <a:r>
              <a:rPr lang="en-US" b="1" dirty="0"/>
              <a:t>1 John 3:23-24</a:t>
            </a:r>
            <a:r>
              <a:rPr lang="en-US" b="0" dirty="0"/>
              <a:t> – “23 And this is his commandment, </a:t>
            </a:r>
            <a:r>
              <a:rPr lang="en-US" b="1" dirty="0"/>
              <a:t>that we believe in the name of his Son Jesus Christ</a:t>
            </a:r>
            <a:r>
              <a:rPr lang="en-US" b="0" dirty="0"/>
              <a:t> and love one another, just as he has commanded us. 24 Whoever keeps his commandments abides in him, and he in them. And by this we know that he abides in us, by the Spirit whom he has given us.” ESV</a:t>
            </a:r>
          </a:p>
          <a:p>
            <a:endParaRPr lang="en-US" b="0" dirty="0"/>
          </a:p>
          <a:p>
            <a:pPr defTabSz="1363806"/>
            <a:r>
              <a:rPr lang="en-US" b="1" dirty="0"/>
              <a:t>Acts 3:19</a:t>
            </a:r>
            <a:r>
              <a:rPr lang="en-US" b="0" dirty="0"/>
              <a:t> – “</a:t>
            </a:r>
            <a:r>
              <a:rPr lang="en-US" b="1" dirty="0"/>
              <a:t>Repent therefore, and turn again, that your sins may be blotted out</a:t>
            </a:r>
            <a:r>
              <a:rPr lang="en-US" b="0" dirty="0"/>
              <a:t>” ESV</a:t>
            </a:r>
          </a:p>
        </p:txBody>
      </p:sp>
      <p:sp>
        <p:nvSpPr>
          <p:cNvPr id="4" name="Slide Number Placeholder 3"/>
          <p:cNvSpPr>
            <a:spLocks noGrp="1"/>
          </p:cNvSpPr>
          <p:nvPr>
            <p:ph type="sldNum" sz="quarter" idx="5"/>
          </p:nvPr>
        </p:nvSpPr>
        <p:spPr/>
        <p:txBody>
          <a:bodyPr/>
          <a:lstStyle/>
          <a:p>
            <a:pPr defTabSz="7417100" fontAlgn="base">
              <a:spcBef>
                <a:spcPct val="0"/>
              </a:spcBef>
              <a:spcAft>
                <a:spcPct val="0"/>
              </a:spcAft>
              <a:defRPr/>
            </a:pPr>
            <a:fld id="{3AF42B02-11F3-4BD2-B2E3-53F42D06C240}" type="slidenum">
              <a:rPr lang="en-US" altLang="en-US" sz="9900">
                <a:solidFill>
                  <a:prstClr val="black"/>
                </a:solidFill>
                <a:latin typeface="Arial" panose="020B0604020202020204" pitchFamily="34" charset="0"/>
              </a:rPr>
              <a:pPr defTabSz="7417100" fontAlgn="base">
                <a:spcBef>
                  <a:spcPct val="0"/>
                </a:spcBef>
                <a:spcAft>
                  <a:spcPct val="0"/>
                </a:spcAft>
                <a:defRPr/>
              </a:pPr>
              <a:t>11</a:t>
            </a:fld>
            <a:endParaRPr lang="en-US" altLang="en-US" sz="99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7417100" fontAlgn="base">
              <a:spcBef>
                <a:spcPct val="0"/>
              </a:spcBef>
              <a:spcAft>
                <a:spcPct val="0"/>
              </a:spcAft>
              <a:defRPr/>
            </a:pPr>
            <a:r>
              <a:rPr lang="en-US" altLang="en-US" sz="9900">
                <a:solidFill>
                  <a:prstClr val="black"/>
                </a:solidFill>
                <a:latin typeface="Arial" panose="020B0604020202020204" pitchFamily="34" charset="0"/>
              </a:rPr>
              <a:t>3/22/2026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7417100" fontAlgn="base">
              <a:spcBef>
                <a:spcPct val="0"/>
              </a:spcBef>
              <a:spcAft>
                <a:spcPct val="0"/>
              </a:spcAft>
              <a:defRPr/>
            </a:pPr>
            <a:r>
              <a:rPr lang="en-US" altLang="en-US" sz="99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10:32</a:t>
            </a:r>
            <a:r>
              <a:rPr lang="en-US" b="0" dirty="0"/>
              <a:t> – “</a:t>
            </a:r>
            <a:r>
              <a:rPr lang="en-US" b="1" dirty="0"/>
              <a:t>Every one therefore who shall confess me before men, him will I also confess before my Father who is in heaven</a:t>
            </a:r>
            <a:r>
              <a:rPr lang="en-US" b="0" dirty="0"/>
              <a:t>.” </a:t>
            </a:r>
            <a:r>
              <a:rPr lang="en-US" b="1" dirty="0"/>
              <a:t>ASV</a:t>
            </a:r>
          </a:p>
          <a:p>
            <a:endParaRPr lang="en-US" b="0" dirty="0"/>
          </a:p>
          <a:p>
            <a:r>
              <a:rPr lang="en-US" b="1" dirty="0"/>
              <a:t>Mark 16:15-16</a:t>
            </a:r>
            <a:r>
              <a:rPr lang="en-US" b="0" dirty="0"/>
              <a:t> – “15 And he said to them, ‘Go into all the world and proclaim the gospel to the whole creation. 16 </a:t>
            </a:r>
            <a:r>
              <a:rPr lang="en-US" b="1" dirty="0"/>
              <a:t>Whoever believes and is baptized will be saved</a:t>
            </a:r>
            <a:r>
              <a:rPr lang="en-US" b="0" dirty="0"/>
              <a:t>, but whoever does not believe will be condemned.’” ESV</a:t>
            </a:r>
          </a:p>
          <a:p>
            <a:endParaRPr lang="en-US" dirty="0"/>
          </a:p>
          <a:p>
            <a:pPr defTabSz="6851383">
              <a:defRPr/>
            </a:pPr>
            <a:r>
              <a:rPr lang="en-US" b="1" dirty="0"/>
              <a:t>Matthew 7:21</a:t>
            </a:r>
            <a:r>
              <a:rPr lang="en-US" b="0" dirty="0"/>
              <a:t> – “Not everyone who says to me, 'Lord, Lord,' will enter the kingdom of heaven, but </a:t>
            </a:r>
            <a:r>
              <a:rPr lang="en-US" b="1" dirty="0"/>
              <a:t>the one who does the will of my Father</a:t>
            </a:r>
            <a:r>
              <a:rPr lang="en-US" b="0" dirty="0"/>
              <a:t> who is in heaven.” ESV</a:t>
            </a:r>
          </a:p>
        </p:txBody>
      </p:sp>
      <p:sp>
        <p:nvSpPr>
          <p:cNvPr id="4" name="Slide Number Placeholder 3"/>
          <p:cNvSpPr>
            <a:spLocks noGrp="1"/>
          </p:cNvSpPr>
          <p:nvPr>
            <p:ph type="sldNum" sz="quarter" idx="5"/>
          </p:nvPr>
        </p:nvSpPr>
        <p:spPr/>
        <p:txBody>
          <a:bodyPr/>
          <a:lstStyle/>
          <a:p>
            <a:pPr defTabSz="7417100" fontAlgn="base">
              <a:spcBef>
                <a:spcPct val="0"/>
              </a:spcBef>
              <a:spcAft>
                <a:spcPct val="0"/>
              </a:spcAft>
              <a:defRPr/>
            </a:pPr>
            <a:fld id="{3AF42B02-11F3-4BD2-B2E3-53F42D06C240}" type="slidenum">
              <a:rPr lang="en-US" altLang="en-US" sz="9900">
                <a:solidFill>
                  <a:prstClr val="black"/>
                </a:solidFill>
                <a:latin typeface="Arial" panose="020B0604020202020204" pitchFamily="34" charset="0"/>
              </a:rPr>
              <a:pPr defTabSz="7417100" fontAlgn="base">
                <a:spcBef>
                  <a:spcPct val="0"/>
                </a:spcBef>
                <a:spcAft>
                  <a:spcPct val="0"/>
                </a:spcAft>
                <a:defRPr/>
              </a:pPr>
              <a:t>12</a:t>
            </a:fld>
            <a:endParaRPr lang="en-US" altLang="en-US" sz="99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7417100" fontAlgn="base">
              <a:spcBef>
                <a:spcPct val="0"/>
              </a:spcBef>
              <a:spcAft>
                <a:spcPct val="0"/>
              </a:spcAft>
              <a:defRPr/>
            </a:pPr>
            <a:r>
              <a:rPr lang="en-US" altLang="en-US" sz="9900">
                <a:solidFill>
                  <a:prstClr val="black"/>
                </a:solidFill>
                <a:latin typeface="Arial" panose="020B0604020202020204" pitchFamily="34" charset="0"/>
              </a:rPr>
              <a:t>3/22/2026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7417100" fontAlgn="base">
              <a:spcBef>
                <a:spcPct val="0"/>
              </a:spcBef>
              <a:spcAft>
                <a:spcPct val="0"/>
              </a:spcAft>
              <a:defRPr/>
            </a:pPr>
            <a:r>
              <a:rPr lang="en-US" altLang="en-US" sz="99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8:18</a:t>
            </a:r>
            <a:r>
              <a:rPr lang="en-US" dirty="0"/>
              <a:t> – “For I consider that the sufferings of this present time are not worth comparing with the glory that is to be revealed to us.” ESV</a:t>
            </a:r>
          </a:p>
          <a:p>
            <a:endParaRPr lang="en-US" dirty="0"/>
          </a:p>
          <a:p>
            <a:r>
              <a:rPr lang="en-US" b="1" dirty="0"/>
              <a:t>II Corinthians 4:16-18</a:t>
            </a:r>
            <a:r>
              <a:rPr lang="en-US" dirty="0"/>
              <a:t> – “17 For </a:t>
            </a:r>
            <a:r>
              <a:rPr lang="en-US" b="1" dirty="0"/>
              <a:t>this slight momentary affliction</a:t>
            </a:r>
            <a:r>
              <a:rPr lang="en-US" dirty="0"/>
              <a:t> is preparing for us an eternal weight of glory beyond all comparison, 18  as we look not to the things that are seen but to the things that are unseen. For the things that are seen are transient, but the things that are unseen are eternal.” ESV</a:t>
            </a:r>
          </a:p>
          <a:p>
            <a:endParaRPr lang="en-US" dirty="0"/>
          </a:p>
          <a:p>
            <a:r>
              <a:rPr lang="en-US" b="1" dirty="0"/>
              <a:t>II Corinthians 11:24-27</a:t>
            </a:r>
            <a:r>
              <a:rPr lang="en-US" dirty="0"/>
              <a:t> – “24 </a:t>
            </a:r>
            <a:r>
              <a:rPr lang="en-US" b="1" dirty="0"/>
              <a:t>Five times I received at the hands of the Jews the forty lashes</a:t>
            </a:r>
            <a:r>
              <a:rPr lang="en-US" dirty="0"/>
              <a:t> less one. 25 Three times I was beaten with rods. Once I was stoned. Three times I was shipwrecked; a night and a day I was adrift at sea; 26 on frequent journeys, in danger from rivers, danger from robbers, danger from my own people, danger from Gentiles, danger in the city, danger in the wilderness, danger at sea, danger from false brothers; 27  in toil and hardship, through many a sleepless night, in hunger and thirst, often without food, in cold and exposure.” ESV</a:t>
            </a:r>
          </a:p>
          <a:p>
            <a:endParaRPr lang="en-US" dirty="0"/>
          </a:p>
          <a:p>
            <a:r>
              <a:rPr lang="en-US" b="1" dirty="0"/>
              <a:t>Matthew 5:11</a:t>
            </a:r>
            <a:r>
              <a:rPr lang="en-US" dirty="0"/>
              <a:t> – “</a:t>
            </a:r>
            <a:r>
              <a:rPr lang="en-US" b="1" dirty="0"/>
              <a:t>Blessed are you</a:t>
            </a:r>
            <a:r>
              <a:rPr lang="en-US" dirty="0"/>
              <a:t> when others revile you and persecute you and utter all kinds of evil against you falsely on my account.” ESV</a:t>
            </a:r>
          </a:p>
          <a:p>
            <a:endParaRPr lang="en-US" dirty="0"/>
          </a:p>
          <a:p>
            <a:r>
              <a:rPr lang="en-US" b="1" dirty="0"/>
              <a:t>Acts 20:24</a:t>
            </a:r>
            <a:r>
              <a:rPr lang="en-US" dirty="0"/>
              <a:t> – “But </a:t>
            </a:r>
            <a:r>
              <a:rPr lang="en-US" b="1" dirty="0"/>
              <a:t>I do not account my life of any value</a:t>
            </a:r>
            <a:r>
              <a:rPr lang="en-US" dirty="0"/>
              <a:t> nor as precious to myself, if only I may finish my course and the ministry that I received from the Lord Jesus, to testify to the gospel of the grace of God.” ESV</a:t>
            </a:r>
          </a:p>
          <a:p>
            <a:endParaRPr lang="en-US" dirty="0"/>
          </a:p>
        </p:txBody>
      </p:sp>
      <p:sp>
        <p:nvSpPr>
          <p:cNvPr id="4" name="Slide Number Placeholder 3"/>
          <p:cNvSpPr>
            <a:spLocks noGrp="1"/>
          </p:cNvSpPr>
          <p:nvPr>
            <p:ph type="sldNum" sz="quarter" idx="5"/>
          </p:nvPr>
        </p:nvSpPr>
        <p:spPr/>
        <p:txBody>
          <a:bodyPr/>
          <a:lstStyle/>
          <a:p>
            <a:fld id="{DCFADB85-6BC6-4015-A670-37F4FD6B0558}" type="slidenum">
              <a:rPr lang="en-US" smtClean="0"/>
              <a:t>2</a:t>
            </a:fld>
            <a:endParaRPr lang="en-US"/>
          </a:p>
        </p:txBody>
      </p:sp>
      <p:sp>
        <p:nvSpPr>
          <p:cNvPr id="5" name="Date Placeholder 4">
            <a:extLst>
              <a:ext uri="{FF2B5EF4-FFF2-40B4-BE49-F238E27FC236}">
                <a16:creationId xmlns:a16="http://schemas.microsoft.com/office/drawing/2014/main" id="{F3B45044-F8B2-375E-6D28-93442912814A}"/>
              </a:ext>
            </a:extLst>
          </p:cNvPr>
          <p:cNvSpPr>
            <a:spLocks noGrp="1"/>
          </p:cNvSpPr>
          <p:nvPr>
            <p:ph type="dt" idx="1"/>
          </p:nvPr>
        </p:nvSpPr>
        <p:spPr/>
        <p:txBody>
          <a:bodyPr/>
          <a:lstStyle/>
          <a:p>
            <a:r>
              <a:rPr lang="en-US"/>
              <a:t>3/22/2026 am</a:t>
            </a:r>
          </a:p>
        </p:txBody>
      </p:sp>
      <p:sp>
        <p:nvSpPr>
          <p:cNvPr id="6" name="Footer Placeholder 5">
            <a:extLst>
              <a:ext uri="{FF2B5EF4-FFF2-40B4-BE49-F238E27FC236}">
                <a16:creationId xmlns:a16="http://schemas.microsoft.com/office/drawing/2014/main" id="{F948C094-72E0-D64F-FC60-D713A2EAD0F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766294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644BD-9CBD-8905-4DA5-C41C22032F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40AA9F-B3F2-8F74-DB29-F8065EFF94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5E0496-4E58-4E35-5E60-0F06C7C6A5AA}"/>
              </a:ext>
            </a:extLst>
          </p:cNvPr>
          <p:cNvSpPr>
            <a:spLocks noGrp="1"/>
          </p:cNvSpPr>
          <p:nvPr>
            <p:ph type="body" idx="1"/>
          </p:nvPr>
        </p:nvSpPr>
        <p:spPr/>
        <p:txBody>
          <a:bodyPr/>
          <a:lstStyle/>
          <a:p>
            <a:r>
              <a:rPr lang="en-US" b="1" dirty="0"/>
              <a:t>Matthew 6:19</a:t>
            </a:r>
            <a:r>
              <a:rPr lang="en-US" dirty="0"/>
              <a:t> – “Do not lay up for yourselves treasures on earth, where </a:t>
            </a:r>
            <a:r>
              <a:rPr lang="en-US" b="1" dirty="0"/>
              <a:t>moth and rust destroy</a:t>
            </a:r>
            <a:r>
              <a:rPr lang="en-US" dirty="0"/>
              <a:t> and where thieves break in and steal” ESV</a:t>
            </a:r>
          </a:p>
          <a:p>
            <a:endParaRPr lang="en-US" dirty="0"/>
          </a:p>
          <a:p>
            <a:r>
              <a:rPr lang="en-US" b="0" dirty="0"/>
              <a:t>[</a:t>
            </a:r>
            <a:r>
              <a:rPr lang="en-US" b="1" dirty="0"/>
              <a:t>quoted on last slide also</a:t>
            </a:r>
            <a:r>
              <a:rPr lang="en-US" b="0" dirty="0"/>
              <a:t>]</a:t>
            </a:r>
          </a:p>
          <a:p>
            <a:r>
              <a:rPr lang="en-US" b="1" dirty="0"/>
              <a:t>II Corinthians 4:17-18</a:t>
            </a:r>
            <a:r>
              <a:rPr lang="en-US" dirty="0"/>
              <a:t> – “17 For this slight momentary affliction is preparing for us </a:t>
            </a:r>
            <a:r>
              <a:rPr lang="en-US" b="1" dirty="0"/>
              <a:t>an eternal weight of glory</a:t>
            </a:r>
            <a:r>
              <a:rPr lang="en-US" dirty="0"/>
              <a:t> beyond all comparison, 18  as we look not to the things that are seen but to the things that are unseen. For </a:t>
            </a:r>
            <a:r>
              <a:rPr lang="en-US" b="1" dirty="0"/>
              <a:t>the things that are seen are transient</a:t>
            </a:r>
            <a:r>
              <a:rPr lang="en-US" dirty="0"/>
              <a:t>, but the things that are unseen are eternal.” ESV</a:t>
            </a:r>
          </a:p>
          <a:p>
            <a:endParaRPr lang="en-US" dirty="0"/>
          </a:p>
          <a:p>
            <a:r>
              <a:rPr lang="en-US" b="1" dirty="0"/>
              <a:t>Psalms 49:10, 12</a:t>
            </a:r>
            <a:r>
              <a:rPr lang="en-US" dirty="0"/>
              <a:t> – “10 For he sees that even the wise die;  the fool and the stupid alike must perish and </a:t>
            </a:r>
            <a:r>
              <a:rPr lang="en-US" b="1" dirty="0"/>
              <a:t>leave their wealth to others</a:t>
            </a:r>
            <a:r>
              <a:rPr lang="en-US" dirty="0"/>
              <a:t> … 12 </a:t>
            </a:r>
            <a:r>
              <a:rPr lang="en-US" b="1" dirty="0"/>
              <a:t>Man in his pomp will not remain</a:t>
            </a:r>
            <a:r>
              <a:rPr lang="en-US" dirty="0"/>
              <a:t>;  he is like the beasts that perish.” ESV</a:t>
            </a:r>
          </a:p>
          <a:p>
            <a:endParaRPr lang="en-US" dirty="0"/>
          </a:p>
          <a:p>
            <a:r>
              <a:rPr lang="en-US" b="1" dirty="0"/>
              <a:t>Colossians 3:1-2</a:t>
            </a:r>
            <a:r>
              <a:rPr lang="en-US" dirty="0"/>
              <a:t> – “1 If then you have been raised with Christ, seek the things that are above, where Christ is, seated </a:t>
            </a:r>
            <a:r>
              <a:rPr lang="en-US" b="1" dirty="0"/>
              <a:t>at the right hand of God</a:t>
            </a:r>
            <a:r>
              <a:rPr lang="en-US" dirty="0"/>
              <a:t>. 2 Set your minds on things that are above, not on things that are on earth.” ESV</a:t>
            </a:r>
          </a:p>
          <a:p>
            <a:endParaRPr lang="en-US" dirty="0"/>
          </a:p>
          <a:p>
            <a:r>
              <a:rPr lang="en-US" b="1" dirty="0"/>
              <a:t>I Peter 1:3-4</a:t>
            </a:r>
            <a:r>
              <a:rPr lang="en-US" dirty="0"/>
              <a:t> – “3 Blessed be the God and Father of our Lord Jesus Christ! According to his great mercy, he has caused us to be born again to a living hope through the resurrection of Jesus Christ from the dead, 4 to </a:t>
            </a:r>
            <a:r>
              <a:rPr lang="en-US" b="1" dirty="0"/>
              <a:t>an inheritance that is imperishable</a:t>
            </a:r>
            <a:r>
              <a:rPr lang="en-US" dirty="0"/>
              <a:t>, undefiled, and unfading, kept in heaven for you” ESV</a:t>
            </a:r>
          </a:p>
          <a:p>
            <a:endParaRPr lang="en-US" dirty="0"/>
          </a:p>
        </p:txBody>
      </p:sp>
      <p:sp>
        <p:nvSpPr>
          <p:cNvPr id="4" name="Slide Number Placeholder 3">
            <a:extLst>
              <a:ext uri="{FF2B5EF4-FFF2-40B4-BE49-F238E27FC236}">
                <a16:creationId xmlns:a16="http://schemas.microsoft.com/office/drawing/2014/main" id="{16F51C21-9C3C-C921-A71A-BEE81F0E1EF2}"/>
              </a:ext>
            </a:extLst>
          </p:cNvPr>
          <p:cNvSpPr>
            <a:spLocks noGrp="1"/>
          </p:cNvSpPr>
          <p:nvPr>
            <p:ph type="sldNum" sz="quarter" idx="5"/>
          </p:nvPr>
        </p:nvSpPr>
        <p:spPr/>
        <p:txBody>
          <a:bodyPr/>
          <a:lstStyle/>
          <a:p>
            <a:pPr defTabSz="495256">
              <a:defRPr/>
            </a:pPr>
            <a:fld id="{DCFADB85-6BC6-4015-A670-37F4FD6B0558}" type="slidenum">
              <a:rPr lang="en-US">
                <a:solidFill>
                  <a:prstClr val="black"/>
                </a:solidFill>
                <a:latin typeface="Aptos" panose="02110004020202020204"/>
              </a:rPr>
              <a:pPr defTabSz="495256">
                <a:defRPr/>
              </a:pPr>
              <a:t>3</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45BAE9ED-9190-0F9F-92E4-D7360B7921EC}"/>
              </a:ext>
            </a:extLst>
          </p:cNvPr>
          <p:cNvSpPr>
            <a:spLocks noGrp="1"/>
          </p:cNvSpPr>
          <p:nvPr>
            <p:ph type="dt" idx="1"/>
          </p:nvPr>
        </p:nvSpPr>
        <p:spPr/>
        <p:txBody>
          <a:bodyPr/>
          <a:lstStyle/>
          <a:p>
            <a:r>
              <a:rPr lang="en-US"/>
              <a:t>3/22/2026 am</a:t>
            </a:r>
          </a:p>
        </p:txBody>
      </p:sp>
      <p:sp>
        <p:nvSpPr>
          <p:cNvPr id="6" name="Footer Placeholder 5">
            <a:extLst>
              <a:ext uri="{FF2B5EF4-FFF2-40B4-BE49-F238E27FC236}">
                <a16:creationId xmlns:a16="http://schemas.microsoft.com/office/drawing/2014/main" id="{5EA31CCE-1E87-43FF-A183-BF3F0E7C8E45}"/>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7105206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85E12-12F7-08D7-FF71-23C4E75B4D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3851C5-5584-3ECF-0EA0-FAC1977B06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16AF00-F9B0-A8F1-82DD-B48290C15B4B}"/>
              </a:ext>
            </a:extLst>
          </p:cNvPr>
          <p:cNvSpPr>
            <a:spLocks noGrp="1"/>
          </p:cNvSpPr>
          <p:nvPr>
            <p:ph type="body" idx="1"/>
          </p:nvPr>
        </p:nvSpPr>
        <p:spPr/>
        <p:txBody>
          <a:bodyPr/>
          <a:lstStyle/>
          <a:p>
            <a:r>
              <a:rPr lang="en-US" b="1" dirty="0"/>
              <a:t>Mark 8:29-31</a:t>
            </a:r>
            <a:r>
              <a:rPr lang="en-US" b="0" dirty="0"/>
              <a:t> – “29 And he asked them, ‘But who do you say that I am?’ Peter answered him, ‘You are the Christ.’ 30  And he strictly charged them to tell no one about him. 31  And he began to teach them that the Son of Man must suffer many things and be rejected by the elders and the chief priests and the scribes and be killed, and </a:t>
            </a:r>
            <a:r>
              <a:rPr lang="en-US" b="1" dirty="0"/>
              <a:t>after three days rise again</a:t>
            </a:r>
            <a:r>
              <a:rPr lang="en-US" b="0" dirty="0"/>
              <a:t>.” ESV</a:t>
            </a:r>
          </a:p>
          <a:p>
            <a:endParaRPr lang="en-US" b="0" dirty="0"/>
          </a:p>
          <a:p>
            <a:r>
              <a:rPr lang="en-US" b="1" dirty="0"/>
              <a:t>John 16:22</a:t>
            </a:r>
            <a:r>
              <a:rPr lang="en-US" dirty="0"/>
              <a:t> – “So also you have sorrow now, but </a:t>
            </a:r>
            <a:r>
              <a:rPr lang="en-US" b="1" dirty="0"/>
              <a:t>I will see you again</a:t>
            </a:r>
            <a:r>
              <a:rPr lang="en-US" dirty="0"/>
              <a:t> and your hearts will rejoice, and no one will take your joy from you.” ESV</a:t>
            </a:r>
          </a:p>
          <a:p>
            <a:endParaRPr lang="en-US" dirty="0"/>
          </a:p>
          <a:p>
            <a:r>
              <a:rPr lang="en-US" b="1" dirty="0"/>
              <a:t>I Corinthians 15:19-23</a:t>
            </a:r>
            <a:r>
              <a:rPr lang="en-US" dirty="0"/>
              <a:t> – “19 If in this life only we have hoped in Christ, we are of all people most to be pitied. 20 But in fact Christ has been raised from the dead, the firstfruits of those who have fallen asleep. 21 For as by a man came death, </a:t>
            </a:r>
            <a:r>
              <a:rPr lang="en-US" b="1" dirty="0"/>
              <a:t>by a man has come also the resurrection of the dead</a:t>
            </a:r>
            <a:r>
              <a:rPr lang="en-US" dirty="0"/>
              <a:t>. 22 For as in Adam all die, so also in Christ shall all be made alive. 23 But each in his own order: Christ the firstfruits, then at his coming those who belong to Christ.” ESV</a:t>
            </a:r>
          </a:p>
          <a:p>
            <a:endParaRPr lang="en-US" dirty="0"/>
          </a:p>
          <a:p>
            <a:r>
              <a:rPr lang="en-US" b="1" dirty="0"/>
              <a:t>Revelation 5:8-9</a:t>
            </a:r>
            <a:r>
              <a:rPr lang="en-US" dirty="0"/>
              <a:t> – “8 And when he had taken the scroll, the four living creatures and the twenty-four elders fell down before the Lamb, each holding a harp, and golden bowls full of incense, which are the prayers of the saints. 9 And they sang a new song, saying, "Worthy are you to take the scroll and to open its seals, for you were slain, and </a:t>
            </a:r>
            <a:r>
              <a:rPr lang="en-US" b="1" dirty="0"/>
              <a:t>by your blood you ransomed people for God</a:t>
            </a:r>
            <a:r>
              <a:rPr lang="en-US" dirty="0"/>
              <a:t> from every tribe and language and people and nation” ESV</a:t>
            </a:r>
          </a:p>
          <a:p>
            <a:endParaRPr lang="en-US" dirty="0"/>
          </a:p>
        </p:txBody>
      </p:sp>
      <p:sp>
        <p:nvSpPr>
          <p:cNvPr id="4" name="Slide Number Placeholder 3">
            <a:extLst>
              <a:ext uri="{FF2B5EF4-FFF2-40B4-BE49-F238E27FC236}">
                <a16:creationId xmlns:a16="http://schemas.microsoft.com/office/drawing/2014/main" id="{284F87F6-63FB-0A2C-5084-33EE408ED0C1}"/>
              </a:ext>
            </a:extLst>
          </p:cNvPr>
          <p:cNvSpPr>
            <a:spLocks noGrp="1"/>
          </p:cNvSpPr>
          <p:nvPr>
            <p:ph type="sldNum" sz="quarter" idx="5"/>
          </p:nvPr>
        </p:nvSpPr>
        <p:spPr/>
        <p:txBody>
          <a:bodyPr/>
          <a:lstStyle/>
          <a:p>
            <a:pPr defTabSz="495256">
              <a:defRPr/>
            </a:pPr>
            <a:fld id="{DCFADB85-6BC6-4015-A670-37F4FD6B0558}" type="slidenum">
              <a:rPr lang="en-US">
                <a:solidFill>
                  <a:prstClr val="black"/>
                </a:solidFill>
                <a:latin typeface="Aptos" panose="02110004020202020204"/>
              </a:rPr>
              <a:pPr defTabSz="495256">
                <a:defRPr/>
              </a:pPr>
              <a:t>4</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CF81054C-A915-E224-807A-3D1A19654C88}"/>
              </a:ext>
            </a:extLst>
          </p:cNvPr>
          <p:cNvSpPr>
            <a:spLocks noGrp="1"/>
          </p:cNvSpPr>
          <p:nvPr>
            <p:ph type="dt" idx="1"/>
          </p:nvPr>
        </p:nvSpPr>
        <p:spPr/>
        <p:txBody>
          <a:bodyPr/>
          <a:lstStyle/>
          <a:p>
            <a:r>
              <a:rPr lang="en-US"/>
              <a:t>3/22/2026 am</a:t>
            </a:r>
          </a:p>
        </p:txBody>
      </p:sp>
      <p:sp>
        <p:nvSpPr>
          <p:cNvPr id="6" name="Footer Placeholder 5">
            <a:extLst>
              <a:ext uri="{FF2B5EF4-FFF2-40B4-BE49-F238E27FC236}">
                <a16:creationId xmlns:a16="http://schemas.microsoft.com/office/drawing/2014/main" id="{50C46CA1-7370-074D-D4E0-1225C294F356}"/>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182116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1D5DD0-E434-A86F-1472-C1078EEE35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D6C814-C11F-8BC3-59DA-3BF7A8FF56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ECDBDE-1914-6DFF-4755-F90BD6D3D8A8}"/>
              </a:ext>
            </a:extLst>
          </p:cNvPr>
          <p:cNvSpPr>
            <a:spLocks noGrp="1"/>
          </p:cNvSpPr>
          <p:nvPr>
            <p:ph type="body" idx="1"/>
          </p:nvPr>
        </p:nvSpPr>
        <p:spPr/>
        <p:txBody>
          <a:bodyPr/>
          <a:lstStyle/>
          <a:p>
            <a:r>
              <a:rPr lang="en-US" b="1" dirty="0"/>
              <a:t>Jude 24-25</a:t>
            </a:r>
            <a:r>
              <a:rPr lang="en-US" dirty="0"/>
              <a:t> – “24  Now to him who is able to keep you from stumbling and to present you </a:t>
            </a:r>
            <a:r>
              <a:rPr lang="en-US" b="1" dirty="0"/>
              <a:t>blameless before the presence of his glory with great joy</a:t>
            </a:r>
            <a:r>
              <a:rPr lang="en-US" dirty="0"/>
              <a:t>, 25 to the only God, our Savior, through Jesus Christ our Lord, be glory, majesty, dominion, and authority, before all time and now and forever. Amen” ESV</a:t>
            </a:r>
          </a:p>
          <a:p>
            <a:endParaRPr lang="en-US" dirty="0"/>
          </a:p>
          <a:p>
            <a:r>
              <a:rPr lang="en-US" b="1" dirty="0"/>
              <a:t>I Peter 4:12-13</a:t>
            </a:r>
            <a:r>
              <a:rPr lang="en-US" dirty="0"/>
              <a:t> – “12 Beloved, do not be surprised at the fiery trial when it comes upon you to test you, as though something strange were happening to you. 13 But rejoice insofar as you share Christ's sufferings, that you may also </a:t>
            </a:r>
            <a:r>
              <a:rPr lang="en-US" b="1" dirty="0"/>
              <a:t>rejoice and be glad when his glory is revealed</a:t>
            </a:r>
            <a:r>
              <a:rPr lang="en-US" dirty="0"/>
              <a:t>.” ESV</a:t>
            </a:r>
          </a:p>
          <a:p>
            <a:endParaRPr lang="en-US" dirty="0"/>
          </a:p>
          <a:p>
            <a:r>
              <a:rPr lang="en-US" b="1" dirty="0"/>
              <a:t>Matthew 25:21, 23, 34</a:t>
            </a:r>
            <a:r>
              <a:rPr lang="en-US" dirty="0"/>
              <a:t> – “21 His master said to him, 'Well done, good and faithful servant. You have been faithful over a little; I will set you over much. </a:t>
            </a:r>
            <a:r>
              <a:rPr lang="en-US" b="1" dirty="0"/>
              <a:t>Enter into the joy of your master</a:t>
            </a:r>
            <a:r>
              <a:rPr lang="en-US" dirty="0"/>
              <a:t>’ … 23 His master said to him, 'Well done, good and faithful servant. You have been faithful over a little; I will set you over much. </a:t>
            </a:r>
            <a:r>
              <a:rPr lang="en-US" b="1" dirty="0"/>
              <a:t>Enter into the joy of your master</a:t>
            </a:r>
            <a:r>
              <a:rPr lang="en-US" dirty="0"/>
              <a:t>’ … 34 Then the King will say to those on his right, 'Come, you who are blessed by my Father, </a:t>
            </a:r>
            <a:r>
              <a:rPr lang="en-US" b="1" dirty="0"/>
              <a:t>inherit the kingdom prepared for you</a:t>
            </a:r>
            <a:r>
              <a:rPr lang="en-US" dirty="0"/>
              <a:t> from the foundation of the world.” ESV</a:t>
            </a:r>
          </a:p>
        </p:txBody>
      </p:sp>
      <p:sp>
        <p:nvSpPr>
          <p:cNvPr id="4" name="Slide Number Placeholder 3">
            <a:extLst>
              <a:ext uri="{FF2B5EF4-FFF2-40B4-BE49-F238E27FC236}">
                <a16:creationId xmlns:a16="http://schemas.microsoft.com/office/drawing/2014/main" id="{95037BBD-9DC6-EB95-73C4-25C743219363}"/>
              </a:ext>
            </a:extLst>
          </p:cNvPr>
          <p:cNvSpPr>
            <a:spLocks noGrp="1"/>
          </p:cNvSpPr>
          <p:nvPr>
            <p:ph type="sldNum" sz="quarter" idx="5"/>
          </p:nvPr>
        </p:nvSpPr>
        <p:spPr/>
        <p:txBody>
          <a:bodyPr/>
          <a:lstStyle/>
          <a:p>
            <a:pPr defTabSz="495256">
              <a:defRPr/>
            </a:pPr>
            <a:fld id="{DCFADB85-6BC6-4015-A670-37F4FD6B0558}" type="slidenum">
              <a:rPr lang="en-US">
                <a:solidFill>
                  <a:prstClr val="black"/>
                </a:solidFill>
                <a:latin typeface="Aptos" panose="02110004020202020204"/>
              </a:rPr>
              <a:pPr defTabSz="495256">
                <a:defRPr/>
              </a:pPr>
              <a:t>5</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36EC7359-07DF-66DB-0C7B-4F8D43D47B2A}"/>
              </a:ext>
            </a:extLst>
          </p:cNvPr>
          <p:cNvSpPr>
            <a:spLocks noGrp="1"/>
          </p:cNvSpPr>
          <p:nvPr>
            <p:ph type="dt" idx="1"/>
          </p:nvPr>
        </p:nvSpPr>
        <p:spPr/>
        <p:txBody>
          <a:bodyPr/>
          <a:lstStyle/>
          <a:p>
            <a:r>
              <a:rPr lang="en-US"/>
              <a:t>3/22/2026 am</a:t>
            </a:r>
          </a:p>
        </p:txBody>
      </p:sp>
      <p:sp>
        <p:nvSpPr>
          <p:cNvPr id="6" name="Footer Placeholder 5">
            <a:extLst>
              <a:ext uri="{FF2B5EF4-FFF2-40B4-BE49-F238E27FC236}">
                <a16:creationId xmlns:a16="http://schemas.microsoft.com/office/drawing/2014/main" id="{6A6B40CD-0E02-D0C0-CDA1-2373CD91F81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2211891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FEE3E6-16CB-C122-05A8-6B150D063C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5D1DDF-3D71-9740-D8D1-82E1949440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98EE39-08C1-2246-8301-2BFC25FB2F01}"/>
              </a:ext>
            </a:extLst>
          </p:cNvPr>
          <p:cNvSpPr>
            <a:spLocks noGrp="1"/>
          </p:cNvSpPr>
          <p:nvPr>
            <p:ph type="body" idx="1"/>
          </p:nvPr>
        </p:nvSpPr>
        <p:spPr/>
        <p:txBody>
          <a:bodyPr/>
          <a:lstStyle/>
          <a:p>
            <a:r>
              <a:rPr lang="en-US" b="1" dirty="0"/>
              <a:t>Psalms 90:10</a:t>
            </a:r>
            <a:r>
              <a:rPr lang="en-US" dirty="0"/>
              <a:t> – “10 The years of our life are seventy, or even by reason of strength eighty; yet their span is but toil and trouble; </a:t>
            </a:r>
            <a:r>
              <a:rPr lang="en-US" b="1" dirty="0"/>
              <a:t>they are soon gone, and we fly away</a:t>
            </a:r>
            <a:r>
              <a:rPr lang="en-US" dirty="0"/>
              <a:t>.” ESV</a:t>
            </a:r>
          </a:p>
          <a:p>
            <a:endParaRPr lang="en-US" dirty="0"/>
          </a:p>
          <a:p>
            <a:r>
              <a:rPr lang="en-US" b="1" dirty="0"/>
              <a:t>Ecclesiastes 9:11-12</a:t>
            </a:r>
            <a:r>
              <a:rPr lang="en-US" dirty="0"/>
              <a:t> – “11 Again I saw that under the sun the race is not to the swift, nor the battle to the strong, nor bread to the wise, nor riches to the intelligent, nor favor to those with knowledge, but time and chance happen to them all. 12 For </a:t>
            </a:r>
            <a:r>
              <a:rPr lang="en-US" b="1" dirty="0"/>
              <a:t>man does not know his time</a:t>
            </a:r>
            <a:r>
              <a:rPr lang="en-US" dirty="0"/>
              <a:t>. Like fish that are taken in an evil net, and like birds that are caught in a snare, so the children of man are snared at an evil time, when </a:t>
            </a:r>
            <a:r>
              <a:rPr lang="en-US" b="1" dirty="0"/>
              <a:t>it suddenly falls upon them</a:t>
            </a:r>
            <a:r>
              <a:rPr lang="en-US" dirty="0"/>
              <a:t>.” ESV</a:t>
            </a:r>
          </a:p>
          <a:p>
            <a:endParaRPr lang="en-US" dirty="0"/>
          </a:p>
        </p:txBody>
      </p:sp>
      <p:sp>
        <p:nvSpPr>
          <p:cNvPr id="4" name="Slide Number Placeholder 3">
            <a:extLst>
              <a:ext uri="{FF2B5EF4-FFF2-40B4-BE49-F238E27FC236}">
                <a16:creationId xmlns:a16="http://schemas.microsoft.com/office/drawing/2014/main" id="{90E7D180-599C-FE4E-1416-DB03AF15E2E6}"/>
              </a:ext>
            </a:extLst>
          </p:cNvPr>
          <p:cNvSpPr>
            <a:spLocks noGrp="1"/>
          </p:cNvSpPr>
          <p:nvPr>
            <p:ph type="sldNum" sz="quarter" idx="5"/>
          </p:nvPr>
        </p:nvSpPr>
        <p:spPr/>
        <p:txBody>
          <a:bodyPr/>
          <a:lstStyle/>
          <a:p>
            <a:pPr defTabSz="495256">
              <a:defRPr/>
            </a:pPr>
            <a:fld id="{DCFADB85-6BC6-4015-A670-37F4FD6B0558}" type="slidenum">
              <a:rPr lang="en-US">
                <a:solidFill>
                  <a:prstClr val="black"/>
                </a:solidFill>
                <a:latin typeface="Aptos" panose="02110004020202020204"/>
              </a:rPr>
              <a:pPr defTabSz="495256">
                <a:defRPr/>
              </a:pPr>
              <a:t>6</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D1A19C39-D992-D043-8B5F-A32E0DFBE2CC}"/>
              </a:ext>
            </a:extLst>
          </p:cNvPr>
          <p:cNvSpPr>
            <a:spLocks noGrp="1"/>
          </p:cNvSpPr>
          <p:nvPr>
            <p:ph type="dt" idx="1"/>
          </p:nvPr>
        </p:nvSpPr>
        <p:spPr/>
        <p:txBody>
          <a:bodyPr/>
          <a:lstStyle/>
          <a:p>
            <a:r>
              <a:rPr lang="en-US"/>
              <a:t>3/22/2026 am</a:t>
            </a:r>
          </a:p>
        </p:txBody>
      </p:sp>
      <p:sp>
        <p:nvSpPr>
          <p:cNvPr id="6" name="Footer Placeholder 5">
            <a:extLst>
              <a:ext uri="{FF2B5EF4-FFF2-40B4-BE49-F238E27FC236}">
                <a16:creationId xmlns:a16="http://schemas.microsoft.com/office/drawing/2014/main" id="{4D5131C3-A195-F6CB-B255-4CC908286997}"/>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6598852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C45B55-7614-80BB-8E2A-43BDF9FE34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753679-1C1C-25DF-0D13-8EBB612069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11AD7F-D21B-7878-9C67-FFB6C767142A}"/>
              </a:ext>
            </a:extLst>
          </p:cNvPr>
          <p:cNvSpPr>
            <a:spLocks noGrp="1"/>
          </p:cNvSpPr>
          <p:nvPr>
            <p:ph type="body" idx="1"/>
          </p:nvPr>
        </p:nvSpPr>
        <p:spPr/>
        <p:txBody>
          <a:bodyPr/>
          <a:lstStyle/>
          <a:p>
            <a:r>
              <a:rPr lang="en-US" b="1" dirty="0"/>
              <a:t>I John 2:24-25</a:t>
            </a:r>
            <a:r>
              <a:rPr lang="en-US" dirty="0"/>
              <a:t> – “24 Let what you heard from the beginning abide in you. If what you heard from the beginning abides in you, then you too will abide in the Son and in the Father. 25 </a:t>
            </a:r>
            <a:r>
              <a:rPr lang="en-US" b="1" dirty="0"/>
              <a:t>And this is the promise that he made to us – eternal life</a:t>
            </a:r>
            <a:r>
              <a:rPr lang="en-US" dirty="0"/>
              <a:t>.” ESV</a:t>
            </a:r>
          </a:p>
          <a:p>
            <a:endParaRPr lang="en-US" dirty="0"/>
          </a:p>
          <a:p>
            <a:r>
              <a:rPr lang="en-US" b="1" dirty="0"/>
              <a:t>Titus 1:1-2</a:t>
            </a:r>
            <a:r>
              <a:rPr lang="en-US" dirty="0"/>
              <a:t> – “1 Paul, a servant of God and an apostle of Jesus Christ, for the sake of the faith of God's elect and their knowledge of the truth, which accords with godliness, 2  in hope of eternal life, </a:t>
            </a:r>
            <a:r>
              <a:rPr lang="en-US" b="1" dirty="0"/>
              <a:t>which God, who never lies, promised before the ages began</a:t>
            </a:r>
            <a:r>
              <a:rPr lang="en-US" dirty="0"/>
              <a:t>” ESV</a:t>
            </a:r>
          </a:p>
          <a:p>
            <a:endParaRPr lang="en-US" dirty="0"/>
          </a:p>
          <a:p>
            <a:r>
              <a:rPr lang="en-US" b="1" dirty="0"/>
              <a:t>Romans 2:6-7</a:t>
            </a:r>
            <a:r>
              <a:rPr lang="en-US" dirty="0"/>
              <a:t> – “6  He will render to each one according to his works: 7 to those who by patience in well-doing seek for glory and honor and immortality, </a:t>
            </a:r>
            <a:r>
              <a:rPr lang="en-US" b="1" dirty="0"/>
              <a:t>he will give eternal life</a:t>
            </a:r>
            <a:r>
              <a:rPr lang="en-US" dirty="0"/>
              <a:t>” ESV</a:t>
            </a:r>
          </a:p>
          <a:p>
            <a:endParaRPr lang="en-US" dirty="0"/>
          </a:p>
          <a:p>
            <a:r>
              <a:rPr lang="en-US" b="1" dirty="0"/>
              <a:t>I Corinthians 15:51-53</a:t>
            </a:r>
            <a:r>
              <a:rPr lang="en-US" dirty="0"/>
              <a:t> – “51 Behold! I tell you a mystery. We shall not all sleep, but we shall all be changed, 52 in a moment, in the twinkling of an eye, at the last trumpet. For the trumpet will sound, and the dead will be raised imperishable, and we shall be changed. 53 For this perishable body must put on the imperishable, and </a:t>
            </a:r>
            <a:r>
              <a:rPr lang="en-US" b="1" dirty="0"/>
              <a:t>this mortal body must put on immortality</a:t>
            </a:r>
            <a:r>
              <a:rPr lang="en-US" dirty="0"/>
              <a:t>.” ESV</a:t>
            </a:r>
          </a:p>
          <a:p>
            <a:endParaRPr lang="en-US" dirty="0"/>
          </a:p>
        </p:txBody>
      </p:sp>
      <p:sp>
        <p:nvSpPr>
          <p:cNvPr id="4" name="Slide Number Placeholder 3">
            <a:extLst>
              <a:ext uri="{FF2B5EF4-FFF2-40B4-BE49-F238E27FC236}">
                <a16:creationId xmlns:a16="http://schemas.microsoft.com/office/drawing/2014/main" id="{CF667DE5-445F-E545-3B22-89364C98E0E6}"/>
              </a:ext>
            </a:extLst>
          </p:cNvPr>
          <p:cNvSpPr>
            <a:spLocks noGrp="1"/>
          </p:cNvSpPr>
          <p:nvPr>
            <p:ph type="sldNum" sz="quarter" idx="5"/>
          </p:nvPr>
        </p:nvSpPr>
        <p:spPr/>
        <p:txBody>
          <a:bodyPr/>
          <a:lstStyle/>
          <a:p>
            <a:pPr defTabSz="495256">
              <a:defRPr/>
            </a:pPr>
            <a:fld id="{DCFADB85-6BC6-4015-A670-37F4FD6B0558}" type="slidenum">
              <a:rPr lang="en-US">
                <a:solidFill>
                  <a:prstClr val="black"/>
                </a:solidFill>
                <a:latin typeface="Aptos" panose="02110004020202020204"/>
              </a:rPr>
              <a:pPr defTabSz="495256">
                <a:defRPr/>
              </a:pPr>
              <a:t>7</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64B51DDC-A9C5-7C27-F81D-0C3C86447D3F}"/>
              </a:ext>
            </a:extLst>
          </p:cNvPr>
          <p:cNvSpPr>
            <a:spLocks noGrp="1"/>
          </p:cNvSpPr>
          <p:nvPr>
            <p:ph type="dt" idx="1"/>
          </p:nvPr>
        </p:nvSpPr>
        <p:spPr/>
        <p:txBody>
          <a:bodyPr/>
          <a:lstStyle/>
          <a:p>
            <a:r>
              <a:rPr lang="en-US"/>
              <a:t>3/22/2026 am</a:t>
            </a:r>
          </a:p>
        </p:txBody>
      </p:sp>
      <p:sp>
        <p:nvSpPr>
          <p:cNvPr id="6" name="Footer Placeholder 5">
            <a:extLst>
              <a:ext uri="{FF2B5EF4-FFF2-40B4-BE49-F238E27FC236}">
                <a16:creationId xmlns:a16="http://schemas.microsoft.com/office/drawing/2014/main" id="{32498E76-39F1-53C7-84F6-13EDAAE4CB10}"/>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0155118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8C396A-ED61-BE83-094F-8C52C82900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28ADF7-E427-4E4B-BFAE-BE9555BC87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584ADF-C3F8-1032-94C5-17CB21B97746}"/>
              </a:ext>
            </a:extLst>
          </p:cNvPr>
          <p:cNvSpPr>
            <a:spLocks noGrp="1"/>
          </p:cNvSpPr>
          <p:nvPr>
            <p:ph type="body" idx="1"/>
          </p:nvPr>
        </p:nvSpPr>
        <p:spPr/>
        <p:txBody>
          <a:bodyPr/>
          <a:lstStyle/>
          <a:p>
            <a:r>
              <a:rPr lang="en-US" b="1" dirty="0"/>
              <a:t>James 1:12</a:t>
            </a:r>
            <a:r>
              <a:rPr lang="en-US" dirty="0"/>
              <a:t> – “Blessed is the man who remains steadfast under trial, for when he has stood the test </a:t>
            </a:r>
            <a:r>
              <a:rPr lang="en-US" b="1" dirty="0"/>
              <a:t>he will receive the crown of life</a:t>
            </a:r>
            <a:r>
              <a:rPr lang="en-US" dirty="0"/>
              <a:t>, which God has promised to those who love him.” ESV</a:t>
            </a:r>
          </a:p>
          <a:p>
            <a:endParaRPr lang="en-US" dirty="0"/>
          </a:p>
          <a:p>
            <a:r>
              <a:rPr lang="en-US" b="1" dirty="0"/>
              <a:t>Revelation 2:10</a:t>
            </a:r>
            <a:r>
              <a:rPr lang="en-US" dirty="0"/>
              <a:t> – “Do not fear what you are about to suffer. Behold, the devil is about to throw some of you into prison, that you may be tested, and for ten days you will have tribulation. Be faithful unto death, and </a:t>
            </a:r>
            <a:r>
              <a:rPr lang="en-US" b="1" dirty="0"/>
              <a:t>I will give you the crown of life</a:t>
            </a:r>
            <a:r>
              <a:rPr lang="en-US" dirty="0"/>
              <a:t>. </a:t>
            </a:r>
          </a:p>
          <a:p>
            <a:r>
              <a:rPr lang="en-US" dirty="0"/>
              <a:t>ESV</a:t>
            </a:r>
          </a:p>
          <a:p>
            <a:endParaRPr lang="en-US" dirty="0"/>
          </a:p>
          <a:p>
            <a:r>
              <a:rPr lang="en-US" b="1" dirty="0"/>
              <a:t>II Timothy 4:8</a:t>
            </a:r>
            <a:r>
              <a:rPr lang="en-US" dirty="0"/>
              <a:t> – “Henceforth </a:t>
            </a:r>
            <a:r>
              <a:rPr lang="en-US" b="1" dirty="0"/>
              <a:t>there is laid up for me the crown of righteousness</a:t>
            </a:r>
            <a:r>
              <a:rPr lang="en-US" dirty="0"/>
              <a:t>, which the Lord, the righteous judge, will award to me on that Day, and not only to me but also to all who have loved his appearing.” ESV</a:t>
            </a:r>
          </a:p>
          <a:p>
            <a:endParaRPr lang="en-US" dirty="0"/>
          </a:p>
          <a:p>
            <a:r>
              <a:rPr lang="en-US" b="1" dirty="0"/>
              <a:t>I Peter 5:4</a:t>
            </a:r>
            <a:r>
              <a:rPr lang="en-US" dirty="0"/>
              <a:t> – “And when the chief Shepherd appears, </a:t>
            </a:r>
            <a:r>
              <a:rPr lang="en-US" b="1" dirty="0"/>
              <a:t>you will receive the unfading crown of glory</a:t>
            </a:r>
            <a:r>
              <a:rPr lang="en-US" dirty="0"/>
              <a:t>.” ESV</a:t>
            </a:r>
          </a:p>
          <a:p>
            <a:endParaRPr lang="en-US" dirty="0"/>
          </a:p>
        </p:txBody>
      </p:sp>
      <p:sp>
        <p:nvSpPr>
          <p:cNvPr id="4" name="Slide Number Placeholder 3">
            <a:extLst>
              <a:ext uri="{FF2B5EF4-FFF2-40B4-BE49-F238E27FC236}">
                <a16:creationId xmlns:a16="http://schemas.microsoft.com/office/drawing/2014/main" id="{AC7ECE72-E300-A6A7-6324-7369623F20F5}"/>
              </a:ext>
            </a:extLst>
          </p:cNvPr>
          <p:cNvSpPr>
            <a:spLocks noGrp="1"/>
          </p:cNvSpPr>
          <p:nvPr>
            <p:ph type="sldNum" sz="quarter" idx="5"/>
          </p:nvPr>
        </p:nvSpPr>
        <p:spPr/>
        <p:txBody>
          <a:bodyPr/>
          <a:lstStyle/>
          <a:p>
            <a:pPr defTabSz="495256">
              <a:defRPr/>
            </a:pPr>
            <a:fld id="{DCFADB85-6BC6-4015-A670-37F4FD6B0558}" type="slidenum">
              <a:rPr lang="en-US">
                <a:solidFill>
                  <a:prstClr val="black"/>
                </a:solidFill>
                <a:latin typeface="Aptos" panose="02110004020202020204"/>
              </a:rPr>
              <a:pPr defTabSz="495256">
                <a:defRPr/>
              </a:pPr>
              <a:t>8</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C6E59CC7-6B23-235F-A45B-04715B9D4D96}"/>
              </a:ext>
            </a:extLst>
          </p:cNvPr>
          <p:cNvSpPr>
            <a:spLocks noGrp="1"/>
          </p:cNvSpPr>
          <p:nvPr>
            <p:ph type="dt" idx="1"/>
          </p:nvPr>
        </p:nvSpPr>
        <p:spPr/>
        <p:txBody>
          <a:bodyPr/>
          <a:lstStyle/>
          <a:p>
            <a:r>
              <a:rPr lang="en-US"/>
              <a:t>3/22/2026 am</a:t>
            </a:r>
          </a:p>
        </p:txBody>
      </p:sp>
      <p:sp>
        <p:nvSpPr>
          <p:cNvPr id="6" name="Footer Placeholder 5">
            <a:extLst>
              <a:ext uri="{FF2B5EF4-FFF2-40B4-BE49-F238E27FC236}">
                <a16:creationId xmlns:a16="http://schemas.microsoft.com/office/drawing/2014/main" id="{B2D31F85-E2BD-6BEF-B241-13C78B51BBF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1200648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7E452-E2C3-65FC-E9F9-DECB2CB43F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FA6B16-BBF0-0E1B-133B-E280FD8043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2E2103-AA6B-2F80-8AC1-FE4593CC5A5E}"/>
              </a:ext>
            </a:extLst>
          </p:cNvPr>
          <p:cNvSpPr>
            <a:spLocks noGrp="1"/>
          </p:cNvSpPr>
          <p:nvPr>
            <p:ph type="body" idx="1"/>
          </p:nvPr>
        </p:nvSpPr>
        <p:spPr/>
        <p:txBody>
          <a:bodyPr/>
          <a:lstStyle/>
          <a:p>
            <a:r>
              <a:rPr lang="en-US" b="1" dirty="0"/>
              <a:t>Matthew 5:11-12</a:t>
            </a:r>
            <a:r>
              <a:rPr lang="en-US" dirty="0"/>
              <a:t> – “11 Blessed are you when others revile you and persecute you and utter all kinds of evil against you falsely on my account. 12  Rejoice and be glad, for </a:t>
            </a:r>
            <a:r>
              <a:rPr lang="en-US" b="1" dirty="0"/>
              <a:t>your reward is great in heaven</a:t>
            </a:r>
            <a:r>
              <a:rPr lang="en-US" dirty="0"/>
              <a:t>, for so they persecuted the prophets who were before you.” ESV</a:t>
            </a:r>
          </a:p>
          <a:p>
            <a:endParaRPr lang="en-US" dirty="0"/>
          </a:p>
          <a:p>
            <a:r>
              <a:rPr lang="en-US" b="1" dirty="0"/>
              <a:t>Hebrews 10:35-36</a:t>
            </a:r>
            <a:r>
              <a:rPr lang="en-US" dirty="0"/>
              <a:t> – “35 Therefore do not throw away your confidence, which has </a:t>
            </a:r>
            <a:r>
              <a:rPr lang="en-US" b="1" dirty="0"/>
              <a:t>a great reward</a:t>
            </a:r>
            <a:r>
              <a:rPr lang="en-US" dirty="0"/>
              <a:t>. 36 For you have need of endurance, so that when you have done the will of God </a:t>
            </a:r>
            <a:r>
              <a:rPr lang="en-US" b="1" dirty="0"/>
              <a:t>you may receive what is promised</a:t>
            </a:r>
            <a:r>
              <a:rPr lang="en-US" dirty="0"/>
              <a:t>.” ESV</a:t>
            </a:r>
          </a:p>
          <a:p>
            <a:endParaRPr lang="en-US" dirty="0"/>
          </a:p>
          <a:p>
            <a:r>
              <a:rPr lang="en-US" b="1" dirty="0"/>
              <a:t>Romans 6:22-23</a:t>
            </a:r>
            <a:r>
              <a:rPr lang="en-US" dirty="0"/>
              <a:t> – “22 But now that you have been set free from sin and have become slaves of God, the fruit you get leads to sanctification and its end, eternal life. 23  For the wages of sin is death, but </a:t>
            </a:r>
            <a:r>
              <a:rPr lang="en-US" b="1" dirty="0"/>
              <a:t>the free gift of God is eternal life</a:t>
            </a:r>
            <a:r>
              <a:rPr lang="en-US" dirty="0"/>
              <a:t> in Christ Jesus our Lord.” ESV</a:t>
            </a:r>
          </a:p>
          <a:p>
            <a:endParaRPr lang="en-US" dirty="0"/>
          </a:p>
          <a:p>
            <a:r>
              <a:rPr lang="en-US" b="1" dirty="0"/>
              <a:t>Ephesians 2:8-10</a:t>
            </a:r>
            <a:r>
              <a:rPr lang="en-US" dirty="0"/>
              <a:t> – “8 For by grace you have been saved through faith. And this is not your own doing; </a:t>
            </a:r>
            <a:r>
              <a:rPr lang="en-US" b="1" dirty="0"/>
              <a:t>it is the gift of God</a:t>
            </a:r>
            <a:r>
              <a:rPr lang="en-US" dirty="0"/>
              <a:t>, 9  not a result of works, so that no one may boast. 10 For we are his workmanship, created in Christ Jesus for good works, which God prepared beforehand, that we should walk in them.” ESV</a:t>
            </a:r>
          </a:p>
          <a:p>
            <a:endParaRPr lang="en-US" dirty="0"/>
          </a:p>
        </p:txBody>
      </p:sp>
      <p:sp>
        <p:nvSpPr>
          <p:cNvPr id="4" name="Slide Number Placeholder 3">
            <a:extLst>
              <a:ext uri="{FF2B5EF4-FFF2-40B4-BE49-F238E27FC236}">
                <a16:creationId xmlns:a16="http://schemas.microsoft.com/office/drawing/2014/main" id="{07D84427-CD9A-91DE-97EA-FC9AB82F1084}"/>
              </a:ext>
            </a:extLst>
          </p:cNvPr>
          <p:cNvSpPr>
            <a:spLocks noGrp="1"/>
          </p:cNvSpPr>
          <p:nvPr>
            <p:ph type="sldNum" sz="quarter" idx="5"/>
          </p:nvPr>
        </p:nvSpPr>
        <p:spPr/>
        <p:txBody>
          <a:bodyPr/>
          <a:lstStyle/>
          <a:p>
            <a:pPr defTabSz="495256">
              <a:defRPr/>
            </a:pPr>
            <a:fld id="{DCFADB85-6BC6-4015-A670-37F4FD6B0558}" type="slidenum">
              <a:rPr lang="en-US">
                <a:solidFill>
                  <a:prstClr val="black"/>
                </a:solidFill>
                <a:latin typeface="Aptos" panose="02110004020202020204"/>
              </a:rPr>
              <a:pPr defTabSz="495256">
                <a:defRPr/>
              </a:pPr>
              <a:t>9</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D900FDA0-2193-382C-BAFB-3D72B3610E2E}"/>
              </a:ext>
            </a:extLst>
          </p:cNvPr>
          <p:cNvSpPr>
            <a:spLocks noGrp="1"/>
          </p:cNvSpPr>
          <p:nvPr>
            <p:ph type="dt" idx="1"/>
          </p:nvPr>
        </p:nvSpPr>
        <p:spPr/>
        <p:txBody>
          <a:bodyPr/>
          <a:lstStyle/>
          <a:p>
            <a:r>
              <a:rPr lang="en-US"/>
              <a:t>3/22/2026 am</a:t>
            </a:r>
          </a:p>
        </p:txBody>
      </p:sp>
      <p:sp>
        <p:nvSpPr>
          <p:cNvPr id="6" name="Footer Placeholder 5">
            <a:extLst>
              <a:ext uri="{FF2B5EF4-FFF2-40B4-BE49-F238E27FC236}">
                <a16:creationId xmlns:a16="http://schemas.microsoft.com/office/drawing/2014/main" id="{C0BE777B-7EA1-A360-D971-BB12B367807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57798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46404" y="758952"/>
            <a:ext cx="7063740" cy="4041648"/>
          </a:xfrm>
        </p:spPr>
        <p:txBody>
          <a:bodyPr anchor="b">
            <a:normAutofit/>
          </a:bodyPr>
          <a:lstStyle>
            <a:lvl1pPr algn="l">
              <a:lnSpc>
                <a:spcPct val="85000"/>
              </a:lnSpc>
              <a:defRPr sz="66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946404" y="4800600"/>
            <a:ext cx="7063740" cy="1691640"/>
          </a:xfrm>
        </p:spPr>
        <p:txBody>
          <a:bodyPr>
            <a:normAutofit/>
          </a:bodyPr>
          <a:lstStyle>
            <a:lvl1pPr marL="0" indent="0" algn="l">
              <a:buNone/>
              <a:defRPr sz="2000" baseline="0">
                <a:solidFill>
                  <a:schemeClr val="tx1">
                    <a:lumMod val="85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Rectangle 6"/>
          <p:cNvSpPr/>
          <p:nvPr/>
        </p:nvSpPr>
        <p:spPr>
          <a:xfrm>
            <a:off x="0"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Date Placeholder 7"/>
          <p:cNvSpPr>
            <a:spLocks noGrp="1"/>
          </p:cNvSpPr>
          <p:nvPr>
            <p:ph type="dt" sz="half" idx="10"/>
          </p:nvPr>
        </p:nvSpPr>
        <p:spPr/>
        <p:txBody>
          <a:bodyPr/>
          <a:lstStyle>
            <a:lvl1pPr>
              <a:defRPr>
                <a:solidFill>
                  <a:schemeClr val="bg2">
                    <a:lumMod val="20000"/>
                    <a:lumOff val="80000"/>
                  </a:schemeClr>
                </a:solidFill>
              </a:defRPr>
            </a:lvl1pPr>
          </a:lstStyle>
          <a:p>
            <a:fld id="{9E016143-E03C-4CFD-AFDC-14E5BDEA754C}" type="datetimeFigureOut">
              <a:rPr lang="en-US" smtClean="0"/>
              <a:t>7/10/2026</a:t>
            </a:fld>
            <a:endParaRPr lang="en-US" dirty="0"/>
          </a:p>
        </p:txBody>
      </p:sp>
      <p:sp>
        <p:nvSpPr>
          <p:cNvPr id="9" name="Footer Placeholder 8"/>
          <p:cNvSpPr>
            <a:spLocks noGrp="1"/>
          </p:cNvSpPr>
          <p:nvPr>
            <p:ph type="ftr" sz="quarter" idx="11"/>
          </p:nvPr>
        </p:nvSpPr>
        <p:spPr/>
        <p:txBody>
          <a:bodyPr/>
          <a:lstStyle>
            <a:lvl1pPr>
              <a:defRPr>
                <a:solidFill>
                  <a:schemeClr val="bg2">
                    <a:lumMod val="20000"/>
                    <a:lumOff val="80000"/>
                  </a:schemeClr>
                </a:solidFill>
              </a:defRPr>
            </a:lvl1pPr>
          </a:lstStyle>
          <a:p>
            <a:endParaRPr lang="en-US" dirty="0"/>
          </a:p>
        </p:txBody>
      </p:sp>
      <p:sp>
        <p:nvSpPr>
          <p:cNvPr id="10" name="Slide Number Placeholder 9"/>
          <p:cNvSpPr>
            <a:spLocks noGrp="1"/>
          </p:cNvSpPr>
          <p:nvPr>
            <p:ph type="sldNum" sz="quarter" idx="12"/>
          </p:nvPr>
        </p:nvSpPr>
        <p:spPr/>
        <p:txBody>
          <a:bodyPr/>
          <a:lstStyle>
            <a:lvl1pPr>
              <a:defRPr>
                <a:solidFill>
                  <a:schemeClr val="bg2">
                    <a:lumMod val="60000"/>
                    <a:lumOff val="40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831692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33E54A-A8CA-48C1-9504-691B58049D29}" type="datetimeFigureOut">
              <a:rPr lang="en-US" smtClean="0"/>
              <a:t>7/10/2026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89543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6525" y="381000"/>
            <a:ext cx="1857375"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71500" y="381000"/>
            <a:ext cx="5800725"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F6C806-BBF7-471C-9527-881CE2266695}" type="datetimeFigureOut">
              <a:rPr lang="en-US" smtClean="0"/>
              <a:t>7/10/2026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38468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C94063-DF36-4330-A365-08DA1FA5B7D6}" type="datetimeFigureOut">
              <a:rPr lang="en-US" smtClean="0"/>
              <a:t>7/10/2026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63294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46404" y="758952"/>
            <a:ext cx="7063740" cy="4041648"/>
          </a:xfrm>
        </p:spPr>
        <p:txBody>
          <a:bodyPr anchor="b">
            <a:normAutofit/>
          </a:bodyPr>
          <a:lstStyle>
            <a:lvl1pPr>
              <a:lnSpc>
                <a:spcPct val="85000"/>
              </a:lnSpc>
              <a:defRPr sz="6600" b="0"/>
            </a:lvl1pPr>
          </a:lstStyle>
          <a:p>
            <a:r>
              <a:rPr lang="en-US"/>
              <a:t>Click to edit Master title style</a:t>
            </a:r>
            <a:endParaRPr lang="en-US" dirty="0"/>
          </a:p>
        </p:txBody>
      </p:sp>
      <p:sp>
        <p:nvSpPr>
          <p:cNvPr id="3" name="Text Placeholder 2"/>
          <p:cNvSpPr>
            <a:spLocks noGrp="1"/>
          </p:cNvSpPr>
          <p:nvPr>
            <p:ph type="body" idx="1"/>
          </p:nvPr>
        </p:nvSpPr>
        <p:spPr>
          <a:xfrm>
            <a:off x="946404" y="4800600"/>
            <a:ext cx="7063740" cy="1691640"/>
          </a:xfrm>
        </p:spPr>
        <p:txBody>
          <a:bodyPr anchor="t">
            <a:normAutofit/>
          </a:bodyPr>
          <a:lstStyle>
            <a:lvl1pPr marL="0" indent="0">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8A7C6C-0F39-4D70-8E8D-FE5B9C95FA73}" type="datetimeFigureOut">
              <a:rPr lang="en-US" smtClean="0"/>
              <a:t>7/10/2026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
        <p:nvSpPr>
          <p:cNvPr id="7" name="Rectangle 6"/>
          <p:cNvSpPr/>
          <p:nvPr/>
        </p:nvSpPr>
        <p:spPr>
          <a:xfrm>
            <a:off x="0"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1406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46404" y="1828801"/>
            <a:ext cx="336042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4860" y="1828801"/>
            <a:ext cx="336042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CFA4AC-08CC-42CE-BD01-C191750A04EC}" type="datetimeFigureOut">
              <a:rPr lang="en-US" smtClean="0"/>
              <a:t>7/10/2026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83899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946404" y="1717185"/>
            <a:ext cx="3360420" cy="731520"/>
          </a:xfrm>
        </p:spPr>
        <p:txBody>
          <a:bodyPr anchor="b">
            <a:normAutofit/>
          </a:bodyPr>
          <a:lstStyle>
            <a:lvl1pPr marL="0" indent="0">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46404" y="2507550"/>
            <a:ext cx="336042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0"/>
          <p:cNvSpPr>
            <a:spLocks noGrp="1"/>
          </p:cNvSpPr>
          <p:nvPr>
            <p:ph type="body" sz="quarter" idx="13"/>
          </p:nvPr>
        </p:nvSpPr>
        <p:spPr>
          <a:xfrm>
            <a:off x="4599432" y="1717185"/>
            <a:ext cx="3364992" cy="731520"/>
          </a:xfrm>
        </p:spPr>
        <p:txBody>
          <a:bodyPr anchor="b">
            <a:normAutofit/>
          </a:bodyPr>
          <a:lstStyle>
            <a:lvl1pPr marL="0" indent="0">
              <a:buFontTx/>
              <a:buNone/>
              <a:defRPr lang="en-US" sz="1800" b="0" kern="1200" spc="10" baseline="0" dirty="0">
                <a:solidFill>
                  <a:schemeClr val="tx2"/>
                </a:solidFill>
                <a:latin typeface="+mn-lt"/>
                <a:ea typeface="+mn-ea"/>
                <a:cs typeface="+mn-cs"/>
              </a:defRPr>
            </a:lvl1pPr>
          </a:lstStyle>
          <a:p>
            <a:pPr marL="0" lvl="0" indent="0" algn="l" defTabSz="914400" rtl="0" eaLnBrk="1" latinLnBrk="0" hangingPunct="1">
              <a:lnSpc>
                <a:spcPct val="95000"/>
              </a:lnSpc>
              <a:spcBef>
                <a:spcPts val="0"/>
              </a:spcBef>
              <a:spcAft>
                <a:spcPts val="200"/>
              </a:spcAft>
              <a:buClr>
                <a:schemeClr val="accent1"/>
              </a:buClr>
              <a:buSzPct val="80000"/>
              <a:buNone/>
            </a:pPr>
            <a:r>
              <a:rPr lang="en-US"/>
              <a:t>Click to edit Master text styles</a:t>
            </a:r>
          </a:p>
        </p:txBody>
      </p:sp>
      <p:sp>
        <p:nvSpPr>
          <p:cNvPr id="6" name="Content Placeholder 5"/>
          <p:cNvSpPr>
            <a:spLocks noGrp="1"/>
          </p:cNvSpPr>
          <p:nvPr>
            <p:ph sz="quarter" idx="4"/>
          </p:nvPr>
        </p:nvSpPr>
        <p:spPr>
          <a:xfrm>
            <a:off x="4594860" y="2507550"/>
            <a:ext cx="336042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E59FD0C-5451-4CA0-86AF-E70AE3279989}" type="datetimeFigureOut">
              <a:rPr lang="en-US" smtClean="0"/>
              <a:t>7/10/2026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719273164"/>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170639-886C-4FCF-9EAB-ABB5DA3F3F4A}" type="datetimeFigureOut">
              <a:rPr lang="en-US" smtClean="0"/>
              <a:t>7/10/2026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9874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230651-31F4-45D2-98AE-A2108F41BC07}" type="datetimeFigureOut">
              <a:rPr lang="en-US" smtClean="0"/>
              <a:t>7/10/2026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98582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400300" cy="1600197"/>
          </a:xfrm>
        </p:spPr>
        <p:txBody>
          <a:bodyPr anchor="b">
            <a:normAutofit/>
          </a:bodyPr>
          <a:lstStyle>
            <a:lvl1pPr>
              <a:defRPr sz="2800" b="0" baseline="0"/>
            </a:lvl1pPr>
          </a:lstStyle>
          <a:p>
            <a:r>
              <a:rPr lang="en-US"/>
              <a:t>Click to edit Master title style</a:t>
            </a:r>
            <a:endParaRPr lang="en-US" dirty="0"/>
          </a:p>
        </p:txBody>
      </p:sp>
      <p:sp>
        <p:nvSpPr>
          <p:cNvPr id="3" name="Content Placeholder 2"/>
          <p:cNvSpPr>
            <a:spLocks noGrp="1"/>
          </p:cNvSpPr>
          <p:nvPr>
            <p:ph idx="1"/>
          </p:nvPr>
        </p:nvSpPr>
        <p:spPr>
          <a:xfrm>
            <a:off x="3378200" y="685800"/>
            <a:ext cx="4559300" cy="5486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30936" y="2099735"/>
            <a:ext cx="24003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F53789A-C914-4DB1-8815-80B5EC7335C5}" type="datetimeFigureOut">
              <a:rPr lang="en-US" smtClean="0"/>
              <a:t>7/10/2026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69095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846963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5800" y="5257800"/>
            <a:ext cx="7486650" cy="914400"/>
          </a:xfrm>
        </p:spPr>
        <p:txBody>
          <a:bodyPr anchor="b">
            <a:normAutofit/>
          </a:bodyPr>
          <a:lstStyle>
            <a:lvl1pPr>
              <a:defRPr sz="2800" b="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846963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6108590"/>
            <a:ext cx="748665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6440AA-91A0-436F-8FDB-C0F939DCAE21}" type="datetimeFigureOut">
              <a:rPr lang="en-US" smtClean="0"/>
              <a:t>7/10/2026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17620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8418195" y="0"/>
            <a:ext cx="73152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946404" y="365760"/>
            <a:ext cx="7269480" cy="132556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46404" y="1828801"/>
            <a:ext cx="644652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7831456" y="1044178"/>
            <a:ext cx="1904999" cy="273844"/>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0E59FD0C-5451-4CA0-86AF-E70AE3279989}" type="datetimeFigureOut">
              <a:rPr lang="en-US" smtClean="0"/>
              <a:t>7/10/2026</a:t>
            </a:fld>
            <a:endParaRPr lang="en-US" dirty="0"/>
          </a:p>
        </p:txBody>
      </p:sp>
      <p:sp>
        <p:nvSpPr>
          <p:cNvPr id="5" name="Footer Placeholder 4"/>
          <p:cNvSpPr>
            <a:spLocks noGrp="1"/>
          </p:cNvSpPr>
          <p:nvPr>
            <p:ph type="ftr" sz="quarter" idx="3"/>
          </p:nvPr>
        </p:nvSpPr>
        <p:spPr>
          <a:xfrm rot="16200000">
            <a:off x="6993255" y="4092178"/>
            <a:ext cx="3581400" cy="273844"/>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dirty="0"/>
          </a:p>
        </p:txBody>
      </p:sp>
      <p:sp>
        <p:nvSpPr>
          <p:cNvPr id="6" name="Slide Number Placeholder 5"/>
          <p:cNvSpPr>
            <a:spLocks noGrp="1"/>
          </p:cNvSpPr>
          <p:nvPr>
            <p:ph type="sldNum" sz="quarter" idx="4"/>
          </p:nvPr>
        </p:nvSpPr>
        <p:spPr>
          <a:xfrm>
            <a:off x="8441055" y="6172201"/>
            <a:ext cx="685800" cy="593725"/>
          </a:xfrm>
          <a:prstGeom prst="rect">
            <a:avLst/>
          </a:prstGeom>
        </p:spPr>
        <p:txBody>
          <a:bodyPr vert="horz" lIns="27432" tIns="45720" rIns="27432" bIns="45720" rtlCol="0" anchor="ctr">
            <a:normAutofit/>
          </a:bodyPr>
          <a:lstStyle>
            <a:lvl1pPr algn="ctr">
              <a:defRPr sz="3200">
                <a:solidFill>
                  <a:schemeClr val="tx2">
                    <a:lumMod val="60000"/>
                    <a:lumOff val="40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5524252"/>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sldNum="0" hdr="0" ftr="0" dt="0"/>
  <p:txStyles>
    <p:titleStyle>
      <a:lvl1pPr algn="l" defTabSz="914400" rtl="0" eaLnBrk="1" latinLnBrk="0" hangingPunct="1">
        <a:lnSpc>
          <a:spcPct val="90000"/>
        </a:lnSpc>
        <a:spcBef>
          <a:spcPct val="0"/>
        </a:spcBef>
        <a:buNone/>
        <a:defRPr sz="40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20A59-9E61-D8B3-7295-B8BD96609135}"/>
              </a:ext>
            </a:extLst>
          </p:cNvPr>
          <p:cNvSpPr>
            <a:spLocks noGrp="1"/>
          </p:cNvSpPr>
          <p:nvPr>
            <p:ph type="ctrTitle"/>
          </p:nvPr>
        </p:nvSpPr>
        <p:spPr>
          <a:xfrm>
            <a:off x="946404" y="2974010"/>
            <a:ext cx="7063740" cy="1826590"/>
          </a:xfrm>
        </p:spPr>
        <p:txBody>
          <a:bodyPr anchor="t" anchorCtr="0">
            <a:spAutoFit/>
          </a:bodyPr>
          <a:lstStyle/>
          <a:p>
            <a:r>
              <a:rPr lang="en-US" b="1" dirty="0">
                <a:latin typeface="Corbel" panose="020B0503020204020204" pitchFamily="34" charset="0"/>
              </a:rPr>
              <a:t>The Believer’s Reward</a:t>
            </a:r>
          </a:p>
        </p:txBody>
      </p:sp>
      <p:sp>
        <p:nvSpPr>
          <p:cNvPr id="3" name="Subtitle 2">
            <a:extLst>
              <a:ext uri="{FF2B5EF4-FFF2-40B4-BE49-F238E27FC236}">
                <a16:creationId xmlns:a16="http://schemas.microsoft.com/office/drawing/2014/main" id="{74543C2D-EA7B-D714-47B3-464BA13C4FB0}"/>
              </a:ext>
            </a:extLst>
          </p:cNvPr>
          <p:cNvSpPr>
            <a:spLocks noGrp="1"/>
          </p:cNvSpPr>
          <p:nvPr>
            <p:ph type="subTitle" idx="1"/>
          </p:nvPr>
        </p:nvSpPr>
        <p:spPr>
          <a:xfrm>
            <a:off x="946404" y="4800600"/>
            <a:ext cx="7063740" cy="501676"/>
          </a:xfrm>
        </p:spPr>
        <p:txBody>
          <a:bodyPr>
            <a:spAutoFit/>
          </a:bodyPr>
          <a:lstStyle/>
          <a:p>
            <a:r>
              <a:rPr lang="en-US" sz="2800" b="1" dirty="0">
                <a:solidFill>
                  <a:schemeClr val="tx1"/>
                </a:solidFill>
                <a:latin typeface="Corbel" panose="020B0503020204020204" pitchFamily="34" charset="0"/>
              </a:rPr>
              <a:t>Luke 6:22-23</a:t>
            </a:r>
          </a:p>
        </p:txBody>
      </p:sp>
    </p:spTree>
    <p:extLst>
      <p:ext uri="{BB962C8B-B14F-4D97-AF65-F5344CB8AC3E}">
        <p14:creationId xmlns:p14="http://schemas.microsoft.com/office/powerpoint/2010/main" val="1483693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EC243-EEEF-B812-E3F5-23A395C78422}"/>
              </a:ext>
            </a:extLst>
          </p:cNvPr>
          <p:cNvSpPr>
            <a:spLocks noGrp="1"/>
          </p:cNvSpPr>
          <p:nvPr>
            <p:ph type="title"/>
          </p:nvPr>
        </p:nvSpPr>
        <p:spPr>
          <a:xfrm>
            <a:off x="685800" y="457200"/>
            <a:ext cx="7269480" cy="757130"/>
          </a:xfrm>
        </p:spPr>
        <p:txBody>
          <a:bodyPr anchor="t" anchorCtr="0">
            <a:spAutoFit/>
          </a:bodyPr>
          <a:lstStyle/>
          <a:p>
            <a:r>
              <a:rPr lang="en-US" sz="4800" b="1" dirty="0">
                <a:latin typeface="Corbel" panose="020B0503020204020204" pitchFamily="34" charset="0"/>
              </a:rPr>
              <a:t>The Believer’s Reward:</a:t>
            </a:r>
          </a:p>
        </p:txBody>
      </p:sp>
      <p:sp>
        <p:nvSpPr>
          <p:cNvPr id="3" name="Content Placeholder 2">
            <a:extLst>
              <a:ext uri="{FF2B5EF4-FFF2-40B4-BE49-F238E27FC236}">
                <a16:creationId xmlns:a16="http://schemas.microsoft.com/office/drawing/2014/main" id="{2105DD34-E965-D267-9DCA-B618B5EB6DB7}"/>
              </a:ext>
            </a:extLst>
          </p:cNvPr>
          <p:cNvSpPr>
            <a:spLocks noGrp="1"/>
          </p:cNvSpPr>
          <p:nvPr>
            <p:ph idx="1"/>
          </p:nvPr>
        </p:nvSpPr>
        <p:spPr>
          <a:xfrm>
            <a:off x="685800" y="1371600"/>
            <a:ext cx="6446520" cy="2813078"/>
          </a:xfrm>
        </p:spPr>
        <p:txBody>
          <a:bodyPr>
            <a:spAutoFit/>
          </a:bodyPr>
          <a:lstStyle/>
          <a:p>
            <a:pPr>
              <a:buClr>
                <a:schemeClr val="tx1"/>
              </a:buClr>
              <a:buSzPct val="100000"/>
            </a:pPr>
            <a:r>
              <a:rPr lang="en-US" sz="3600" b="1" dirty="0">
                <a:latin typeface="Corbel" panose="020B0503020204020204" pitchFamily="34" charset="0"/>
              </a:rPr>
              <a:t>Outweighs anything in this life</a:t>
            </a:r>
          </a:p>
          <a:p>
            <a:pPr>
              <a:buClr>
                <a:schemeClr val="tx1"/>
              </a:buClr>
              <a:buSzPct val="100000"/>
            </a:pPr>
            <a:r>
              <a:rPr lang="en-US" sz="3600" b="1" dirty="0">
                <a:latin typeface="Corbel" panose="020B0503020204020204" pitchFamily="34" charset="0"/>
              </a:rPr>
              <a:t>Is joy</a:t>
            </a:r>
          </a:p>
          <a:p>
            <a:pPr>
              <a:buClr>
                <a:schemeClr val="tx1"/>
              </a:buClr>
              <a:buSzPct val="100000"/>
            </a:pPr>
            <a:r>
              <a:rPr lang="en-US" sz="3600" b="1" dirty="0">
                <a:latin typeface="Corbel" panose="020B0503020204020204" pitchFamily="34" charset="0"/>
              </a:rPr>
              <a:t>Is eternal life</a:t>
            </a:r>
          </a:p>
          <a:p>
            <a:pPr>
              <a:buClr>
                <a:schemeClr val="tx1"/>
              </a:buClr>
              <a:buSzPct val="100000"/>
            </a:pPr>
            <a:r>
              <a:rPr lang="en-US" sz="3600" b="1" dirty="0">
                <a:latin typeface="Corbel" panose="020B0503020204020204" pitchFamily="34" charset="0"/>
              </a:rPr>
              <a:t>Is the crown</a:t>
            </a:r>
          </a:p>
        </p:txBody>
      </p:sp>
    </p:spTree>
    <p:extLst>
      <p:ext uri="{BB962C8B-B14F-4D97-AF65-F5344CB8AC3E}">
        <p14:creationId xmlns:p14="http://schemas.microsoft.com/office/powerpoint/2010/main" val="4073198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228600" y="1371600"/>
            <a:ext cx="8229600" cy="5016758"/>
          </a:xfrm>
        </p:spPr>
        <p:txBody>
          <a:bodyPr wrap="square" anchor="t" anchorCtr="0">
            <a:spAutoFit/>
          </a:bodyPr>
          <a:lstStyle/>
          <a:p>
            <a:pPr marL="0" indent="0">
              <a:lnSpc>
                <a:spcPct val="100000"/>
              </a:lnSpc>
              <a:spcBef>
                <a:spcPts val="0"/>
              </a:spcBef>
              <a:spcAft>
                <a:spcPts val="0"/>
              </a:spcAft>
              <a:buClr>
                <a:schemeClr val="bg1"/>
              </a:buClr>
              <a:buSzPct val="100000"/>
              <a:buNone/>
            </a:pPr>
            <a:r>
              <a:rPr lang="en-US" sz="3200" b="1" dirty="0">
                <a:solidFill>
                  <a:schemeClr val="tx1"/>
                </a:solidFill>
                <a:latin typeface="Corbel" panose="020B0503020204020204" pitchFamily="34" charset="0"/>
                <a:cs typeface="Arial" panose="020B0604020202020204" pitchFamily="34" charset="0"/>
              </a:rPr>
              <a:t>Hear the Word of God</a:t>
            </a:r>
            <a:endParaRPr lang="en-US" sz="2800" b="1" dirty="0">
              <a:solidFill>
                <a:schemeClr val="tx1"/>
              </a:solidFill>
              <a:latin typeface="Corbel" panose="020B0503020204020204" pitchFamily="34" charset="0"/>
              <a:cs typeface="Arial" panose="020B0604020202020204" pitchFamily="34" charset="0"/>
            </a:endParaRPr>
          </a:p>
          <a:p>
            <a:pPr lvl="1">
              <a:lnSpc>
                <a:spcPct val="100000"/>
              </a:lnSpc>
              <a:spcBef>
                <a:spcPts val="0"/>
              </a:spcBef>
              <a:spcAft>
                <a:spcPts val="0"/>
              </a:spcAft>
              <a:buClr>
                <a:srgbClr val="0E2331"/>
              </a:buClr>
              <a:buSzPct val="100000"/>
              <a:buFont typeface="Arial" panose="020B0604020202020204" pitchFamily="34" charset="0"/>
              <a:buChar char="►"/>
            </a:pPr>
            <a:r>
              <a:rPr lang="en-US" sz="2800" dirty="0">
                <a:solidFill>
                  <a:schemeClr val="tx1"/>
                </a:solidFill>
                <a:latin typeface="Corbel" panose="020B0503020204020204" pitchFamily="34" charset="0"/>
                <a:cs typeface="Arial" panose="020B0604020202020204" pitchFamily="34" charset="0"/>
              </a:rPr>
              <a:t>James 1:21 – “… receive with meekness the implanted word, which is able to save your souls.”</a:t>
            </a:r>
          </a:p>
          <a:p>
            <a:pPr lvl="1">
              <a:lnSpc>
                <a:spcPct val="100000"/>
              </a:lnSpc>
              <a:spcBef>
                <a:spcPts val="0"/>
              </a:spcBef>
              <a:spcAft>
                <a:spcPts val="0"/>
              </a:spcAft>
              <a:buClr>
                <a:schemeClr val="bg1"/>
              </a:buClr>
              <a:buSzPct val="100000"/>
              <a:buFont typeface="Arial" panose="020B0604020202020204" pitchFamily="34" charset="0"/>
              <a:buChar char="•"/>
            </a:pPr>
            <a:endParaRPr lang="en-US" sz="2800" dirty="0">
              <a:solidFill>
                <a:schemeClr val="tx1"/>
              </a:solidFill>
              <a:latin typeface="Corbel" panose="020B0503020204020204" pitchFamily="34" charset="0"/>
              <a:cs typeface="Arial" panose="020B0604020202020204" pitchFamily="34" charset="0"/>
            </a:endParaRPr>
          </a:p>
          <a:p>
            <a:pPr marL="0" indent="0">
              <a:lnSpc>
                <a:spcPct val="100000"/>
              </a:lnSpc>
              <a:spcBef>
                <a:spcPts val="0"/>
              </a:spcBef>
              <a:spcAft>
                <a:spcPts val="0"/>
              </a:spcAft>
              <a:buClr>
                <a:schemeClr val="bg1"/>
              </a:buClr>
              <a:buSzPct val="100000"/>
              <a:buNone/>
            </a:pPr>
            <a:r>
              <a:rPr lang="en-US" sz="3200" b="1" dirty="0">
                <a:solidFill>
                  <a:schemeClr val="tx1"/>
                </a:solidFill>
                <a:latin typeface="Corbel" panose="020B0503020204020204" pitchFamily="34" charset="0"/>
                <a:cs typeface="Arial" panose="020B0604020202020204" pitchFamily="34" charset="0"/>
              </a:rPr>
              <a:t>Believe the Gospel message about Jesus</a:t>
            </a:r>
            <a:endParaRPr lang="en-US" sz="2800" b="1" dirty="0">
              <a:solidFill>
                <a:schemeClr val="tx1"/>
              </a:solidFill>
              <a:latin typeface="Corbel" panose="020B0503020204020204" pitchFamily="34" charset="0"/>
              <a:cs typeface="Arial" panose="020B0604020202020204" pitchFamily="34" charset="0"/>
            </a:endParaRPr>
          </a:p>
          <a:p>
            <a:pPr marL="346075">
              <a:lnSpc>
                <a:spcPct val="100000"/>
              </a:lnSpc>
              <a:spcBef>
                <a:spcPts val="0"/>
              </a:spcBef>
              <a:spcAft>
                <a:spcPts val="0"/>
              </a:spcAft>
              <a:buClr>
                <a:schemeClr val="tx1"/>
              </a:buClr>
              <a:buSzPct val="100000"/>
              <a:buFont typeface="Arial" panose="020B0604020202020204" pitchFamily="34" charset="0"/>
              <a:buChar char="►"/>
            </a:pPr>
            <a:r>
              <a:rPr lang="en-US" sz="2800" dirty="0">
                <a:solidFill>
                  <a:schemeClr val="tx1"/>
                </a:solidFill>
                <a:latin typeface="Corbel" panose="020B0503020204020204" pitchFamily="34" charset="0"/>
                <a:cs typeface="Arial" panose="020B0604020202020204" pitchFamily="34" charset="0"/>
              </a:rPr>
              <a:t>I John 3:23-24 – “… that we believe in the name of his Son Jesus Christ …”</a:t>
            </a:r>
          </a:p>
          <a:p>
            <a:pPr marL="0" indent="0">
              <a:lnSpc>
                <a:spcPct val="100000"/>
              </a:lnSpc>
              <a:spcBef>
                <a:spcPts val="0"/>
              </a:spcBef>
              <a:spcAft>
                <a:spcPts val="0"/>
              </a:spcAft>
              <a:buClr>
                <a:schemeClr val="bg1"/>
              </a:buClr>
              <a:buSzPct val="100000"/>
              <a:buNone/>
            </a:pPr>
            <a:endParaRPr lang="en-US" sz="2800" b="1" dirty="0">
              <a:solidFill>
                <a:schemeClr val="tx1"/>
              </a:solidFill>
              <a:latin typeface="Corbel" panose="020B0503020204020204" pitchFamily="34" charset="0"/>
              <a:cs typeface="Arial" panose="020B0604020202020204" pitchFamily="34" charset="0"/>
            </a:endParaRPr>
          </a:p>
          <a:p>
            <a:pPr marL="0" indent="0">
              <a:lnSpc>
                <a:spcPct val="100000"/>
              </a:lnSpc>
              <a:spcBef>
                <a:spcPts val="0"/>
              </a:spcBef>
              <a:spcAft>
                <a:spcPts val="0"/>
              </a:spcAft>
              <a:buClr>
                <a:schemeClr val="bg1"/>
              </a:buClr>
              <a:buSzPct val="100000"/>
              <a:buNone/>
            </a:pPr>
            <a:r>
              <a:rPr lang="en-US" sz="3200" b="1" dirty="0">
                <a:solidFill>
                  <a:schemeClr val="tx1"/>
                </a:solidFill>
                <a:latin typeface="Corbel" panose="020B0503020204020204" pitchFamily="34" charset="0"/>
                <a:cs typeface="Arial" panose="020B0604020202020204" pitchFamily="34" charset="0"/>
              </a:rPr>
              <a:t>Repent of your sins</a:t>
            </a:r>
            <a:endParaRPr lang="en-US" sz="2800" b="1" dirty="0">
              <a:solidFill>
                <a:schemeClr val="tx1"/>
              </a:solidFill>
              <a:latin typeface="Corbel" panose="020B0503020204020204" pitchFamily="34" charset="0"/>
              <a:cs typeface="Arial" panose="020B0604020202020204" pitchFamily="34" charset="0"/>
            </a:endParaRPr>
          </a:p>
          <a:p>
            <a:pPr marL="346075" lvl="1" indent="-3175">
              <a:lnSpc>
                <a:spcPct val="100000"/>
              </a:lnSpc>
              <a:spcBef>
                <a:spcPts val="0"/>
              </a:spcBef>
              <a:spcAft>
                <a:spcPts val="0"/>
              </a:spcAft>
              <a:buClr>
                <a:schemeClr val="tx1"/>
              </a:buClr>
              <a:buSzPct val="100000"/>
              <a:buFont typeface="Arial" panose="020B0604020202020204" pitchFamily="34" charset="0"/>
              <a:buChar char="►"/>
            </a:pPr>
            <a:r>
              <a:rPr lang="en-US" sz="2800" dirty="0">
                <a:solidFill>
                  <a:schemeClr val="tx1"/>
                </a:solidFill>
                <a:latin typeface="Corbel" panose="020B0503020204020204" pitchFamily="34" charset="0"/>
                <a:cs typeface="Arial" panose="020B0604020202020204" pitchFamily="34" charset="0"/>
              </a:rPr>
              <a:t>Acts 3:19 – “Repent therefore, and turn again, that your sins may be blotted out”</a:t>
            </a:r>
          </a:p>
        </p:txBody>
      </p:sp>
      <p:sp>
        <p:nvSpPr>
          <p:cNvPr id="2" name="object 2" descr="$PPTXTitle">
            <a:extLst>
              <a:ext uri="{FF2B5EF4-FFF2-40B4-BE49-F238E27FC236}">
                <a16:creationId xmlns:a16="http://schemas.microsoft.com/office/drawing/2014/main" id="{399C8FA8-9D34-B547-3CED-B360B12F7AC3}"/>
              </a:ext>
            </a:extLst>
          </p:cNvPr>
          <p:cNvSpPr txBox="1">
            <a:spLocks noChangeAspect="1"/>
          </p:cNvSpPr>
          <p:nvPr/>
        </p:nvSpPr>
        <p:spPr>
          <a:xfrm>
            <a:off x="228600" y="457200"/>
            <a:ext cx="7315200" cy="836287"/>
          </a:xfrm>
          <a:prstGeom prst="rect">
            <a:avLst/>
          </a:prstGeom>
          <a:ln w="28575">
            <a:noFill/>
          </a:ln>
        </p:spPr>
        <p:txBody>
          <a:bodyPr vert="horz" wrap="square" lIns="0" tIns="96679" rIns="182880" bIns="0" rtlCol="0">
            <a:spAutoFit/>
          </a:bodyPr>
          <a:lstStyle>
            <a:lvl1pPr>
              <a:defRPr sz="5400" b="0" i="0">
                <a:solidFill>
                  <a:schemeClr val="bg1"/>
                </a:solidFill>
                <a:latin typeface="Century Schoolbook"/>
                <a:ea typeface="+mj-ea"/>
                <a:cs typeface="Century Schoolbook"/>
              </a:defRPr>
            </a:lvl1pPr>
          </a:lstStyle>
          <a:p>
            <a:pPr>
              <a:spcBef>
                <a:spcPts val="761"/>
              </a:spcBef>
            </a:pPr>
            <a:r>
              <a:rPr lang="en-US" sz="4800" b="1" kern="0" dirty="0">
                <a:solidFill>
                  <a:schemeClr val="tx1"/>
                </a:solidFill>
                <a:latin typeface="Corbel" panose="020B0503020204020204" pitchFamily="34" charset="0"/>
              </a:rPr>
              <a:t>Obeying The Gospel</a:t>
            </a:r>
          </a:p>
        </p:txBody>
      </p:sp>
    </p:spTree>
    <p:extLst>
      <p:ext uri="{BB962C8B-B14F-4D97-AF65-F5344CB8AC3E}">
        <p14:creationId xmlns:p14="http://schemas.microsoft.com/office/powerpoint/2010/main" val="935559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715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715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228600" y="1371600"/>
            <a:ext cx="8229600" cy="5447645"/>
          </a:xfrm>
        </p:spPr>
        <p:txBody>
          <a:bodyPr wrap="square" anchor="t" anchorCtr="0">
            <a:spAutoFit/>
          </a:bodyPr>
          <a:lstStyle/>
          <a:p>
            <a:pPr marL="0" indent="0">
              <a:lnSpc>
                <a:spcPct val="100000"/>
              </a:lnSpc>
              <a:spcBef>
                <a:spcPts val="0"/>
              </a:spcBef>
              <a:spcAft>
                <a:spcPts val="0"/>
              </a:spcAft>
              <a:buClr>
                <a:schemeClr val="bg1"/>
              </a:buClr>
              <a:buSzPct val="100000"/>
              <a:buNone/>
            </a:pPr>
            <a:r>
              <a:rPr lang="en-US" sz="3200" b="1" dirty="0">
                <a:solidFill>
                  <a:schemeClr val="tx1"/>
                </a:solidFill>
                <a:latin typeface="Corbel" panose="020B0503020204020204" pitchFamily="34" charset="0"/>
                <a:cs typeface="Arial" panose="020B0604020202020204" pitchFamily="34" charset="0"/>
              </a:rPr>
              <a:t>Confess that Jesus is the Son of God</a:t>
            </a:r>
            <a:endParaRPr lang="en-US" sz="2800" b="1" dirty="0">
              <a:solidFill>
                <a:schemeClr val="tx1"/>
              </a:solidFill>
              <a:latin typeface="Corbel" panose="020B0503020204020204" pitchFamily="34" charset="0"/>
              <a:cs typeface="Arial" panose="020B0604020202020204" pitchFamily="34" charset="0"/>
            </a:endParaRPr>
          </a:p>
          <a:p>
            <a:pPr lvl="1">
              <a:lnSpc>
                <a:spcPct val="100000"/>
              </a:lnSpc>
              <a:spcBef>
                <a:spcPts val="0"/>
              </a:spcBef>
              <a:spcAft>
                <a:spcPts val="0"/>
              </a:spcAft>
              <a:buClr>
                <a:srgbClr val="0E2331"/>
              </a:buClr>
              <a:buSzPct val="100000"/>
              <a:buFont typeface="Arial" panose="020B0604020202020204" pitchFamily="34" charset="0"/>
              <a:buChar char="►"/>
            </a:pPr>
            <a:r>
              <a:rPr lang="en-US" sz="2800" dirty="0">
                <a:solidFill>
                  <a:schemeClr val="tx1"/>
                </a:solidFill>
                <a:latin typeface="Corbel" panose="020B0503020204020204" pitchFamily="34" charset="0"/>
                <a:cs typeface="Arial" panose="020B0604020202020204" pitchFamily="34" charset="0"/>
              </a:rPr>
              <a:t>Matthew 10:32 – “Every one therefore who shall confess me before men, him will I also confess before my Father who is in heaven.”</a:t>
            </a:r>
          </a:p>
          <a:p>
            <a:pPr marL="457200" lvl="1" indent="0">
              <a:lnSpc>
                <a:spcPct val="100000"/>
              </a:lnSpc>
              <a:spcBef>
                <a:spcPts val="0"/>
              </a:spcBef>
              <a:spcAft>
                <a:spcPts val="0"/>
              </a:spcAft>
              <a:buClr>
                <a:schemeClr val="tx1"/>
              </a:buClr>
              <a:buSzPct val="100000"/>
              <a:buNone/>
            </a:pPr>
            <a:endParaRPr lang="en-US" sz="2800" dirty="0">
              <a:solidFill>
                <a:schemeClr val="tx1"/>
              </a:solidFill>
              <a:latin typeface="Corbel" panose="020B0503020204020204" pitchFamily="34" charset="0"/>
              <a:cs typeface="Arial" panose="020B0604020202020204" pitchFamily="34" charset="0"/>
            </a:endParaRPr>
          </a:p>
          <a:p>
            <a:pPr marL="0" indent="0">
              <a:lnSpc>
                <a:spcPct val="100000"/>
              </a:lnSpc>
              <a:spcBef>
                <a:spcPts val="0"/>
              </a:spcBef>
              <a:spcAft>
                <a:spcPts val="0"/>
              </a:spcAft>
              <a:buClrTx/>
              <a:buSzPct val="100000"/>
              <a:buNone/>
            </a:pPr>
            <a:r>
              <a:rPr lang="en-US" sz="3200" b="1" dirty="0">
                <a:solidFill>
                  <a:schemeClr val="tx1"/>
                </a:solidFill>
                <a:latin typeface="Corbel" panose="020B0503020204020204" pitchFamily="34" charset="0"/>
                <a:cs typeface="Arial" panose="020B0604020202020204" pitchFamily="34" charset="0"/>
              </a:rPr>
              <a:t>Be immersed in water</a:t>
            </a:r>
            <a:endParaRPr lang="en-US" sz="2800" b="1" dirty="0">
              <a:solidFill>
                <a:schemeClr val="tx1"/>
              </a:solidFill>
              <a:latin typeface="Corbel" panose="020B0503020204020204" pitchFamily="34" charset="0"/>
              <a:cs typeface="Arial" panose="020B0604020202020204" pitchFamily="34" charset="0"/>
            </a:endParaRPr>
          </a:p>
          <a:p>
            <a:pPr marL="346075" lvl="1" indent="-3175">
              <a:lnSpc>
                <a:spcPct val="100000"/>
              </a:lnSpc>
              <a:spcBef>
                <a:spcPts val="0"/>
              </a:spcBef>
              <a:spcAft>
                <a:spcPts val="0"/>
              </a:spcAft>
              <a:buClr>
                <a:schemeClr val="tx1"/>
              </a:buClr>
              <a:buSzPct val="100000"/>
              <a:buFont typeface="Arial" panose="020B0604020202020204" pitchFamily="34" charset="0"/>
              <a:buChar char="►"/>
            </a:pPr>
            <a:r>
              <a:rPr lang="en-US" sz="2800" dirty="0">
                <a:solidFill>
                  <a:schemeClr val="tx1"/>
                </a:solidFill>
                <a:latin typeface="Corbel" panose="020B0503020204020204" pitchFamily="34" charset="0"/>
                <a:cs typeface="Arial" panose="020B0604020202020204" pitchFamily="34" charset="0"/>
              </a:rPr>
              <a:t>Mark 16:15-16 – “Whoever believes and is baptized will be saved …”</a:t>
            </a:r>
          </a:p>
          <a:p>
            <a:pPr marL="457200" lvl="1" indent="0">
              <a:lnSpc>
                <a:spcPct val="100000"/>
              </a:lnSpc>
              <a:spcBef>
                <a:spcPts val="0"/>
              </a:spcBef>
              <a:spcAft>
                <a:spcPts val="0"/>
              </a:spcAft>
              <a:buSzPct val="100000"/>
              <a:buNone/>
            </a:pPr>
            <a:endParaRPr lang="en-US" sz="2800" dirty="0">
              <a:solidFill>
                <a:schemeClr val="tx1"/>
              </a:solidFill>
              <a:latin typeface="Corbel" panose="020B0503020204020204" pitchFamily="34" charset="0"/>
              <a:cs typeface="Arial" panose="020B0604020202020204" pitchFamily="34" charset="0"/>
            </a:endParaRPr>
          </a:p>
          <a:p>
            <a:pPr marL="0" indent="0">
              <a:lnSpc>
                <a:spcPct val="100000"/>
              </a:lnSpc>
              <a:spcBef>
                <a:spcPts val="0"/>
              </a:spcBef>
              <a:spcAft>
                <a:spcPts val="0"/>
              </a:spcAft>
              <a:buClrTx/>
              <a:buSzPct val="100000"/>
              <a:buNone/>
            </a:pPr>
            <a:r>
              <a:rPr lang="en-US" sz="3200" b="1" dirty="0">
                <a:solidFill>
                  <a:schemeClr val="tx1"/>
                </a:solidFill>
                <a:latin typeface="Corbel" panose="020B0503020204020204" pitchFamily="34" charset="0"/>
                <a:cs typeface="Arial" panose="020B0604020202020204" pitchFamily="34" charset="0"/>
              </a:rPr>
              <a:t>Remain faithful</a:t>
            </a:r>
            <a:endParaRPr lang="en-US" sz="2800" b="1" dirty="0">
              <a:solidFill>
                <a:schemeClr val="tx1"/>
              </a:solidFill>
              <a:latin typeface="Corbel" panose="020B0503020204020204" pitchFamily="34" charset="0"/>
              <a:cs typeface="Arial" panose="020B0604020202020204" pitchFamily="34" charset="0"/>
            </a:endParaRPr>
          </a:p>
          <a:p>
            <a:pPr marL="346075" lvl="1" indent="-3175">
              <a:lnSpc>
                <a:spcPct val="100000"/>
              </a:lnSpc>
              <a:spcBef>
                <a:spcPts val="0"/>
              </a:spcBef>
              <a:spcAft>
                <a:spcPts val="0"/>
              </a:spcAft>
              <a:buClr>
                <a:schemeClr val="tx1"/>
              </a:buClr>
              <a:buSzPct val="100000"/>
              <a:buFont typeface="Arial" panose="020B0604020202020204" pitchFamily="34" charset="0"/>
              <a:buChar char="►"/>
            </a:pPr>
            <a:r>
              <a:rPr lang="en-US" sz="2800" dirty="0">
                <a:solidFill>
                  <a:schemeClr val="tx1"/>
                </a:solidFill>
                <a:latin typeface="Corbel" panose="020B0503020204020204" pitchFamily="34" charset="0"/>
                <a:cs typeface="Arial" panose="020B0604020202020204" pitchFamily="34" charset="0"/>
              </a:rPr>
              <a:t>Matthew 7:21 – “… the one who does the will of my Father …”</a:t>
            </a:r>
          </a:p>
        </p:txBody>
      </p:sp>
      <p:sp>
        <p:nvSpPr>
          <p:cNvPr id="2" name="object 2" descr="$PPTXTitle">
            <a:extLst>
              <a:ext uri="{FF2B5EF4-FFF2-40B4-BE49-F238E27FC236}">
                <a16:creationId xmlns:a16="http://schemas.microsoft.com/office/drawing/2014/main" id="{7A12CD45-5654-FFF5-834D-038B37AC49FF}"/>
              </a:ext>
            </a:extLst>
          </p:cNvPr>
          <p:cNvSpPr txBox="1">
            <a:spLocks noChangeAspect="1"/>
          </p:cNvSpPr>
          <p:nvPr/>
        </p:nvSpPr>
        <p:spPr>
          <a:xfrm>
            <a:off x="228600" y="457200"/>
            <a:ext cx="7315200" cy="836287"/>
          </a:xfrm>
          <a:prstGeom prst="rect">
            <a:avLst/>
          </a:prstGeom>
          <a:ln w="28575">
            <a:noFill/>
          </a:ln>
        </p:spPr>
        <p:txBody>
          <a:bodyPr vert="horz" wrap="square" lIns="0" tIns="96679" rIns="182880" bIns="0" rtlCol="0">
            <a:spAutoFit/>
          </a:bodyPr>
          <a:lstStyle>
            <a:lvl1pPr>
              <a:defRPr sz="5400" b="0" i="0">
                <a:solidFill>
                  <a:schemeClr val="bg1"/>
                </a:solidFill>
                <a:latin typeface="Century Schoolbook"/>
                <a:ea typeface="+mj-ea"/>
                <a:cs typeface="Century Schoolbook"/>
              </a:defRPr>
            </a:lvl1pPr>
          </a:lstStyle>
          <a:p>
            <a:pPr>
              <a:spcBef>
                <a:spcPts val="761"/>
              </a:spcBef>
            </a:pPr>
            <a:r>
              <a:rPr lang="en-US" sz="4800" b="1" kern="0" dirty="0">
                <a:solidFill>
                  <a:schemeClr val="tx1"/>
                </a:solidFill>
                <a:latin typeface="Corbel" panose="020B0503020204020204" pitchFamily="34" charset="0"/>
              </a:rPr>
              <a:t>Obeying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715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715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A423F-049E-EF61-FA29-895DA1FDD0B6}"/>
              </a:ext>
            </a:extLst>
          </p:cNvPr>
          <p:cNvSpPr>
            <a:spLocks noGrp="1"/>
          </p:cNvSpPr>
          <p:nvPr>
            <p:ph type="title"/>
          </p:nvPr>
        </p:nvSpPr>
        <p:spPr>
          <a:xfrm>
            <a:off x="685800" y="457200"/>
            <a:ext cx="7269480" cy="646331"/>
          </a:xfrm>
        </p:spPr>
        <p:txBody>
          <a:bodyPr anchor="t" anchorCtr="0">
            <a:spAutoFit/>
          </a:bodyPr>
          <a:lstStyle/>
          <a:p>
            <a:r>
              <a:rPr lang="en-US" b="1" dirty="0">
                <a:latin typeface="Corbel" panose="020B0503020204020204" pitchFamily="34" charset="0"/>
              </a:rPr>
              <a:t>Outweighs Anything In This Life</a:t>
            </a:r>
          </a:p>
        </p:txBody>
      </p:sp>
      <p:sp>
        <p:nvSpPr>
          <p:cNvPr id="3" name="Content Placeholder 2">
            <a:extLst>
              <a:ext uri="{FF2B5EF4-FFF2-40B4-BE49-F238E27FC236}">
                <a16:creationId xmlns:a16="http://schemas.microsoft.com/office/drawing/2014/main" id="{DC6B1CEC-886E-58B3-3341-4D36D83C24A0}"/>
              </a:ext>
            </a:extLst>
          </p:cNvPr>
          <p:cNvSpPr>
            <a:spLocks noGrp="1"/>
          </p:cNvSpPr>
          <p:nvPr>
            <p:ph idx="1"/>
          </p:nvPr>
        </p:nvSpPr>
        <p:spPr>
          <a:xfrm>
            <a:off x="685800" y="1371600"/>
            <a:ext cx="7315200" cy="5351721"/>
          </a:xfrm>
        </p:spPr>
        <p:txBody>
          <a:bodyPr>
            <a:spAutoFit/>
          </a:bodyPr>
          <a:lstStyle/>
          <a:p>
            <a:pPr marL="0" indent="0">
              <a:buClr>
                <a:schemeClr val="tx1"/>
              </a:buClr>
              <a:buSzPct val="100000"/>
              <a:buNone/>
            </a:pPr>
            <a:r>
              <a:rPr lang="en-US" sz="3200" b="1" dirty="0">
                <a:latin typeface="Corbel" panose="020B0503020204020204" pitchFamily="34" charset="0"/>
              </a:rPr>
              <a:t>The bad</a:t>
            </a:r>
            <a:endParaRPr lang="en-US" sz="2800" b="1" dirty="0">
              <a:latin typeface="Corbel" panose="020B0503020204020204" pitchFamily="34" charset="0"/>
            </a:endParaRPr>
          </a:p>
          <a:p>
            <a:pPr lvl="1">
              <a:buClr>
                <a:schemeClr val="tx1"/>
              </a:buClr>
              <a:buSzPct val="100000"/>
            </a:pPr>
            <a:r>
              <a:rPr lang="en-US" sz="2800" dirty="0">
                <a:solidFill>
                  <a:schemeClr val="tx1"/>
                </a:solidFill>
                <a:latin typeface="Corbel" panose="020B0503020204020204" pitchFamily="34" charset="0"/>
              </a:rPr>
              <a:t>Is not worthy to be compared</a:t>
            </a:r>
          </a:p>
          <a:p>
            <a:pPr lvl="2">
              <a:buClr>
                <a:schemeClr val="tx1"/>
              </a:buClr>
              <a:buSzPct val="100000"/>
            </a:pPr>
            <a:r>
              <a:rPr lang="en-US" sz="2800" dirty="0">
                <a:solidFill>
                  <a:schemeClr val="tx1"/>
                </a:solidFill>
                <a:latin typeface="Corbel" panose="020B0503020204020204" pitchFamily="34" charset="0"/>
              </a:rPr>
              <a:t>Romans 8:18 – “not worth comparing”</a:t>
            </a:r>
          </a:p>
          <a:p>
            <a:pPr lvl="2">
              <a:buClr>
                <a:schemeClr val="tx1"/>
              </a:buClr>
              <a:buSzPct val="100000"/>
            </a:pPr>
            <a:r>
              <a:rPr lang="en-US" sz="2800" dirty="0">
                <a:solidFill>
                  <a:schemeClr val="tx1"/>
                </a:solidFill>
                <a:latin typeface="Corbel" panose="020B0503020204020204" pitchFamily="34" charset="0"/>
              </a:rPr>
              <a:t>II Corinthians 4:17-18 – “… this slight momentary affliction …”</a:t>
            </a:r>
          </a:p>
          <a:p>
            <a:pPr lvl="3">
              <a:buClr>
                <a:schemeClr val="tx1"/>
              </a:buClr>
              <a:buSzPct val="100000"/>
            </a:pPr>
            <a:r>
              <a:rPr lang="en-US" sz="2800" dirty="0">
                <a:solidFill>
                  <a:schemeClr val="tx1"/>
                </a:solidFill>
                <a:latin typeface="Corbel" panose="020B0503020204020204" pitchFamily="34" charset="0"/>
              </a:rPr>
              <a:t>cf. II Corinthians 11:24-27 – “Five times I received at the hands of the Jews the forty lashes …”</a:t>
            </a:r>
          </a:p>
          <a:p>
            <a:pPr lvl="1">
              <a:buClr>
                <a:schemeClr val="tx1"/>
              </a:buClr>
              <a:buSzPct val="100000"/>
            </a:pPr>
            <a:r>
              <a:rPr lang="en-US" sz="2800" dirty="0">
                <a:solidFill>
                  <a:schemeClr val="tx1"/>
                </a:solidFill>
                <a:latin typeface="Corbel" panose="020B0503020204020204" pitchFamily="34" charset="0"/>
              </a:rPr>
              <a:t>We should rejoice</a:t>
            </a:r>
          </a:p>
          <a:p>
            <a:pPr lvl="2">
              <a:buClr>
                <a:schemeClr val="tx1"/>
              </a:buClr>
              <a:buSzPct val="100000"/>
            </a:pPr>
            <a:r>
              <a:rPr lang="en-US" sz="2800" dirty="0">
                <a:solidFill>
                  <a:schemeClr val="tx1"/>
                </a:solidFill>
                <a:latin typeface="Corbel" panose="020B0503020204020204" pitchFamily="34" charset="0"/>
              </a:rPr>
              <a:t>Matthew 5:11-12 – “Blessed are you …”</a:t>
            </a:r>
          </a:p>
          <a:p>
            <a:pPr lvl="2">
              <a:buClr>
                <a:schemeClr val="tx1"/>
              </a:buClr>
              <a:buSzPct val="100000"/>
            </a:pPr>
            <a:r>
              <a:rPr lang="en-US" sz="2800" dirty="0">
                <a:solidFill>
                  <a:schemeClr val="tx1"/>
                </a:solidFill>
                <a:latin typeface="Corbel" panose="020B0503020204020204" pitchFamily="34" charset="0"/>
              </a:rPr>
              <a:t>Acts 20:24 – “… I do not account my life of any value …”</a:t>
            </a:r>
          </a:p>
        </p:txBody>
      </p:sp>
      <p:pic>
        <p:nvPicPr>
          <p:cNvPr id="6" name="Picture 5">
            <a:extLst>
              <a:ext uri="{FF2B5EF4-FFF2-40B4-BE49-F238E27FC236}">
                <a16:creationId xmlns:a16="http://schemas.microsoft.com/office/drawing/2014/main" id="{885E88EB-84FA-C991-AFF5-BBC5C6909F44}"/>
              </a:ext>
            </a:extLst>
          </p:cNvPr>
          <p:cNvPicPr>
            <a:picLocks noChangeAspect="1"/>
          </p:cNvPicPr>
          <p:nvPr/>
        </p:nvPicPr>
        <p:blipFill>
          <a:blip r:embed="rId3"/>
          <a:stretch>
            <a:fillRect/>
          </a:stretch>
        </p:blipFill>
        <p:spPr>
          <a:xfrm>
            <a:off x="7674720" y="509220"/>
            <a:ext cx="1371600" cy="520827"/>
          </a:xfrm>
          <a:prstGeom prst="rect">
            <a:avLst/>
          </a:prstGeom>
        </p:spPr>
      </p:pic>
    </p:spTree>
    <p:extLst>
      <p:ext uri="{BB962C8B-B14F-4D97-AF65-F5344CB8AC3E}">
        <p14:creationId xmlns:p14="http://schemas.microsoft.com/office/powerpoint/2010/main" val="2778941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6F1F6-9FA1-19FF-4BB4-65CD2415C4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2F4944-4CF4-FCF5-0179-70D4F09A5B4F}"/>
              </a:ext>
            </a:extLst>
          </p:cNvPr>
          <p:cNvSpPr>
            <a:spLocks noGrp="1"/>
          </p:cNvSpPr>
          <p:nvPr>
            <p:ph type="title"/>
          </p:nvPr>
        </p:nvSpPr>
        <p:spPr>
          <a:xfrm>
            <a:off x="685800" y="457200"/>
            <a:ext cx="7269480" cy="646331"/>
          </a:xfrm>
        </p:spPr>
        <p:txBody>
          <a:bodyPr anchor="t" anchorCtr="0">
            <a:spAutoFit/>
          </a:bodyPr>
          <a:lstStyle/>
          <a:p>
            <a:r>
              <a:rPr lang="en-US" b="1" dirty="0">
                <a:latin typeface="Corbel" panose="020B0503020204020204" pitchFamily="34" charset="0"/>
              </a:rPr>
              <a:t>Outweighs Anything In This Life</a:t>
            </a:r>
          </a:p>
        </p:txBody>
      </p:sp>
      <p:sp>
        <p:nvSpPr>
          <p:cNvPr id="3" name="Content Placeholder 2">
            <a:extLst>
              <a:ext uri="{FF2B5EF4-FFF2-40B4-BE49-F238E27FC236}">
                <a16:creationId xmlns:a16="http://schemas.microsoft.com/office/drawing/2014/main" id="{EDC344FA-4B1F-9EE5-5FF7-43E0DD0564D6}"/>
              </a:ext>
            </a:extLst>
          </p:cNvPr>
          <p:cNvSpPr>
            <a:spLocks noGrp="1"/>
          </p:cNvSpPr>
          <p:nvPr>
            <p:ph idx="1"/>
          </p:nvPr>
        </p:nvSpPr>
        <p:spPr>
          <a:xfrm>
            <a:off x="685800" y="1371600"/>
            <a:ext cx="7495032" cy="4880823"/>
          </a:xfrm>
        </p:spPr>
        <p:txBody>
          <a:bodyPr wrap="square">
            <a:spAutoFit/>
          </a:bodyPr>
          <a:lstStyle/>
          <a:p>
            <a:pPr marL="0" indent="0">
              <a:buClr>
                <a:schemeClr val="tx1"/>
              </a:buClr>
              <a:buSzPct val="100000"/>
              <a:buNone/>
            </a:pPr>
            <a:r>
              <a:rPr lang="en-US" sz="3200" b="1" dirty="0">
                <a:latin typeface="Corbel" panose="020B0503020204020204" pitchFamily="34" charset="0"/>
              </a:rPr>
              <a:t>But also the good</a:t>
            </a:r>
            <a:endParaRPr lang="en-US" sz="2800" b="1" dirty="0">
              <a:latin typeface="Corbel" panose="020B0503020204020204" pitchFamily="34" charset="0"/>
            </a:endParaRPr>
          </a:p>
          <a:p>
            <a:pPr lvl="1">
              <a:buClr>
                <a:schemeClr val="tx1"/>
              </a:buClr>
              <a:buSzPct val="100000"/>
            </a:pPr>
            <a:r>
              <a:rPr lang="en-US" sz="2800" dirty="0">
                <a:solidFill>
                  <a:schemeClr val="tx1"/>
                </a:solidFill>
                <a:latin typeface="Corbel" panose="020B0503020204020204" pitchFamily="34" charset="0"/>
              </a:rPr>
              <a:t>Even the best earthly things are </a:t>
            </a:r>
            <a:r>
              <a:rPr lang="en-US" sz="2800" b="1" dirty="0">
                <a:solidFill>
                  <a:schemeClr val="tx1"/>
                </a:solidFill>
                <a:latin typeface="Corbel" panose="020B0503020204020204" pitchFamily="34" charset="0"/>
              </a:rPr>
              <a:t>temporary</a:t>
            </a:r>
          </a:p>
          <a:p>
            <a:pPr lvl="2">
              <a:buClr>
                <a:schemeClr val="tx1"/>
              </a:buClr>
              <a:buSzPct val="100000"/>
            </a:pPr>
            <a:r>
              <a:rPr lang="en-US" sz="2800" dirty="0">
                <a:solidFill>
                  <a:schemeClr val="tx1"/>
                </a:solidFill>
                <a:latin typeface="Corbel" panose="020B0503020204020204" pitchFamily="34" charset="0"/>
              </a:rPr>
              <a:t>Matthew 6:19 – “… moth and rust destroy …”</a:t>
            </a:r>
          </a:p>
          <a:p>
            <a:pPr lvl="2">
              <a:buClr>
                <a:schemeClr val="tx1"/>
              </a:buClr>
              <a:buSzPct val="100000"/>
            </a:pPr>
            <a:r>
              <a:rPr lang="en-US" sz="2800" dirty="0">
                <a:solidFill>
                  <a:schemeClr val="tx1"/>
                </a:solidFill>
                <a:latin typeface="Corbel" panose="020B0503020204020204" pitchFamily="34" charset="0"/>
              </a:rPr>
              <a:t>II Corinthians 4:17-18 – “… the things that are seen are transient”</a:t>
            </a:r>
          </a:p>
          <a:p>
            <a:pPr lvl="2">
              <a:buClr>
                <a:schemeClr val="tx1"/>
              </a:buClr>
              <a:buSzPct val="100000"/>
            </a:pPr>
            <a:r>
              <a:rPr lang="en-US" sz="2800" dirty="0">
                <a:solidFill>
                  <a:schemeClr val="tx1"/>
                </a:solidFill>
                <a:latin typeface="Corbel" panose="020B0503020204020204" pitchFamily="34" charset="0"/>
              </a:rPr>
              <a:t>Psalms 49:10, 12 – “Man in his pomp will not remain”</a:t>
            </a:r>
          </a:p>
          <a:p>
            <a:pPr lvl="1">
              <a:buClr>
                <a:schemeClr val="tx1"/>
              </a:buClr>
              <a:buSzPct val="100000"/>
            </a:pPr>
            <a:r>
              <a:rPr lang="en-US" sz="2800" dirty="0">
                <a:solidFill>
                  <a:schemeClr val="tx1"/>
                </a:solidFill>
                <a:latin typeface="Corbel" panose="020B0503020204020204" pitchFamily="34" charset="0"/>
              </a:rPr>
              <a:t>The reward is </a:t>
            </a:r>
            <a:r>
              <a:rPr lang="en-US" sz="2800" b="1" dirty="0">
                <a:solidFill>
                  <a:schemeClr val="tx1"/>
                </a:solidFill>
                <a:latin typeface="Corbel" panose="020B0503020204020204" pitchFamily="34" charset="0"/>
              </a:rPr>
              <a:t>eternal</a:t>
            </a:r>
            <a:endParaRPr lang="en-US" sz="2800" dirty="0">
              <a:solidFill>
                <a:schemeClr val="tx1"/>
              </a:solidFill>
              <a:latin typeface="Corbel" panose="020B0503020204020204" pitchFamily="34" charset="0"/>
            </a:endParaRPr>
          </a:p>
          <a:p>
            <a:pPr lvl="2">
              <a:buClr>
                <a:schemeClr val="tx1"/>
              </a:buClr>
              <a:buSzPct val="100000"/>
            </a:pPr>
            <a:r>
              <a:rPr lang="en-US" sz="2600" dirty="0">
                <a:solidFill>
                  <a:schemeClr val="tx1"/>
                </a:solidFill>
                <a:latin typeface="Corbel" panose="020B0503020204020204" pitchFamily="34" charset="0"/>
              </a:rPr>
              <a:t>Colossians 3:1-2 – “… at the right hand of God”</a:t>
            </a:r>
          </a:p>
          <a:p>
            <a:pPr lvl="2">
              <a:buClr>
                <a:schemeClr val="tx1"/>
              </a:buClr>
              <a:buSzPct val="100000"/>
            </a:pPr>
            <a:r>
              <a:rPr lang="en-US" sz="2600" dirty="0">
                <a:solidFill>
                  <a:schemeClr val="tx1"/>
                </a:solidFill>
                <a:latin typeface="Corbel" panose="020B0503020204020204" pitchFamily="34" charset="0"/>
              </a:rPr>
              <a:t>I Peter 1:3-4 – “… an inheritance that is imperishable”</a:t>
            </a:r>
          </a:p>
        </p:txBody>
      </p:sp>
      <p:pic>
        <p:nvPicPr>
          <p:cNvPr id="6" name="Picture 5">
            <a:extLst>
              <a:ext uri="{FF2B5EF4-FFF2-40B4-BE49-F238E27FC236}">
                <a16:creationId xmlns:a16="http://schemas.microsoft.com/office/drawing/2014/main" id="{CB2E44FD-3143-35F8-D148-4C5A09BAFF9B}"/>
              </a:ext>
            </a:extLst>
          </p:cNvPr>
          <p:cNvPicPr>
            <a:picLocks noChangeAspect="1"/>
          </p:cNvPicPr>
          <p:nvPr/>
        </p:nvPicPr>
        <p:blipFill>
          <a:blip r:embed="rId3"/>
          <a:stretch>
            <a:fillRect/>
          </a:stretch>
        </p:blipFill>
        <p:spPr>
          <a:xfrm>
            <a:off x="7674720" y="509220"/>
            <a:ext cx="1371600" cy="520827"/>
          </a:xfrm>
          <a:prstGeom prst="rect">
            <a:avLst/>
          </a:prstGeom>
        </p:spPr>
      </p:pic>
    </p:spTree>
    <p:extLst>
      <p:ext uri="{BB962C8B-B14F-4D97-AF65-F5344CB8AC3E}">
        <p14:creationId xmlns:p14="http://schemas.microsoft.com/office/powerpoint/2010/main" val="3390171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F0A030-959F-2D63-66C6-8B9B7B437B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AE4AF0-9F8F-EF73-02A0-709ADF3A78D7}"/>
              </a:ext>
            </a:extLst>
          </p:cNvPr>
          <p:cNvSpPr>
            <a:spLocks noGrp="1"/>
          </p:cNvSpPr>
          <p:nvPr>
            <p:ph type="title"/>
          </p:nvPr>
        </p:nvSpPr>
        <p:spPr>
          <a:xfrm>
            <a:off x="685800" y="457200"/>
            <a:ext cx="7269480" cy="646331"/>
          </a:xfrm>
        </p:spPr>
        <p:txBody>
          <a:bodyPr anchor="t" anchorCtr="0">
            <a:spAutoFit/>
          </a:bodyPr>
          <a:lstStyle/>
          <a:p>
            <a:r>
              <a:rPr lang="en-US" b="1" dirty="0">
                <a:latin typeface="Corbel" panose="020B0503020204020204" pitchFamily="34" charset="0"/>
              </a:rPr>
              <a:t>Joy</a:t>
            </a:r>
          </a:p>
        </p:txBody>
      </p:sp>
      <p:sp>
        <p:nvSpPr>
          <p:cNvPr id="3" name="Content Placeholder 2">
            <a:extLst>
              <a:ext uri="{FF2B5EF4-FFF2-40B4-BE49-F238E27FC236}">
                <a16:creationId xmlns:a16="http://schemas.microsoft.com/office/drawing/2014/main" id="{57DBB742-88B7-C275-F32D-98AE9CC747FA}"/>
              </a:ext>
            </a:extLst>
          </p:cNvPr>
          <p:cNvSpPr>
            <a:spLocks noGrp="1"/>
          </p:cNvSpPr>
          <p:nvPr>
            <p:ph idx="1"/>
          </p:nvPr>
        </p:nvSpPr>
        <p:spPr>
          <a:xfrm>
            <a:off x="685800" y="1371600"/>
            <a:ext cx="7568184" cy="4111382"/>
          </a:xfrm>
        </p:spPr>
        <p:txBody>
          <a:bodyPr wrap="square">
            <a:spAutoFit/>
          </a:bodyPr>
          <a:lstStyle/>
          <a:p>
            <a:pPr marL="0" indent="0">
              <a:buClr>
                <a:schemeClr val="tx1"/>
              </a:buClr>
              <a:buSzPct val="100000"/>
              <a:buNone/>
            </a:pPr>
            <a:r>
              <a:rPr lang="en-US" sz="3200" b="1" dirty="0">
                <a:latin typeface="Corbel" panose="020B0503020204020204" pitchFamily="34" charset="0"/>
              </a:rPr>
              <a:t>For what made it possible</a:t>
            </a:r>
            <a:endParaRPr lang="en-US" sz="2800" b="1" dirty="0">
              <a:latin typeface="Corbel" panose="020B0503020204020204" pitchFamily="34" charset="0"/>
            </a:endParaRPr>
          </a:p>
          <a:p>
            <a:pPr lvl="1">
              <a:buClr>
                <a:schemeClr val="tx1"/>
              </a:buClr>
              <a:buSzPct val="100000"/>
            </a:pPr>
            <a:r>
              <a:rPr lang="en-US" sz="2800" dirty="0">
                <a:solidFill>
                  <a:schemeClr val="tx1"/>
                </a:solidFill>
                <a:latin typeface="Corbel" panose="020B0503020204020204" pitchFamily="34" charset="0"/>
              </a:rPr>
              <a:t>Christ’s resurrection</a:t>
            </a:r>
          </a:p>
          <a:p>
            <a:pPr lvl="2">
              <a:buClr>
                <a:schemeClr val="tx1"/>
              </a:buClr>
              <a:buSzPct val="100000"/>
            </a:pPr>
            <a:r>
              <a:rPr lang="en-US" sz="2800" dirty="0">
                <a:solidFill>
                  <a:schemeClr val="tx1"/>
                </a:solidFill>
                <a:latin typeface="Corbel" panose="020B0503020204020204" pitchFamily="34" charset="0"/>
              </a:rPr>
              <a:t>Mark 8:29-31 – “… after three days rise again”</a:t>
            </a:r>
          </a:p>
          <a:p>
            <a:pPr lvl="2">
              <a:buClr>
                <a:schemeClr val="tx1"/>
              </a:buClr>
              <a:buSzPct val="100000"/>
            </a:pPr>
            <a:r>
              <a:rPr lang="en-US" sz="2800" dirty="0">
                <a:solidFill>
                  <a:schemeClr val="tx1"/>
                </a:solidFill>
                <a:latin typeface="Corbel" panose="020B0503020204020204" pitchFamily="34" charset="0"/>
              </a:rPr>
              <a:t>John 16:22 – “… I will see you again …”</a:t>
            </a:r>
          </a:p>
          <a:p>
            <a:pPr lvl="2">
              <a:buClr>
                <a:schemeClr val="tx1"/>
              </a:buClr>
              <a:buSzPct val="100000"/>
            </a:pPr>
            <a:r>
              <a:rPr lang="en-US" sz="2800" dirty="0">
                <a:solidFill>
                  <a:schemeClr val="tx1"/>
                </a:solidFill>
                <a:latin typeface="Corbel" panose="020B0503020204020204" pitchFamily="34" charset="0"/>
              </a:rPr>
              <a:t>I Corinthians 15:19-23 – “by a man has come also the resurrection of the dead”</a:t>
            </a:r>
          </a:p>
          <a:p>
            <a:pPr lvl="1">
              <a:buClr>
                <a:schemeClr val="tx1"/>
              </a:buClr>
              <a:buSzPct val="100000"/>
            </a:pPr>
            <a:r>
              <a:rPr lang="en-US" sz="2800" dirty="0">
                <a:solidFill>
                  <a:schemeClr val="tx1"/>
                </a:solidFill>
                <a:latin typeface="Corbel" panose="020B0503020204020204" pitchFamily="34" charset="0"/>
              </a:rPr>
              <a:t>Christ’s redemption</a:t>
            </a:r>
          </a:p>
          <a:p>
            <a:pPr lvl="2">
              <a:buClr>
                <a:schemeClr val="tx1"/>
              </a:buClr>
              <a:buSzPct val="100000"/>
            </a:pPr>
            <a:r>
              <a:rPr lang="en-US" sz="2800" dirty="0">
                <a:solidFill>
                  <a:schemeClr val="tx1"/>
                </a:solidFill>
                <a:latin typeface="Corbel" panose="020B0503020204020204" pitchFamily="34" charset="0"/>
              </a:rPr>
              <a:t>Revelation 5:8-9 – “… by your blood you ransomed people for God …”</a:t>
            </a:r>
          </a:p>
        </p:txBody>
      </p:sp>
      <p:pic>
        <p:nvPicPr>
          <p:cNvPr id="6" name="Picture 5">
            <a:extLst>
              <a:ext uri="{FF2B5EF4-FFF2-40B4-BE49-F238E27FC236}">
                <a16:creationId xmlns:a16="http://schemas.microsoft.com/office/drawing/2014/main" id="{933D5540-0C1A-3E6F-D11E-B4BFE6C221E4}"/>
              </a:ext>
            </a:extLst>
          </p:cNvPr>
          <p:cNvPicPr>
            <a:picLocks noChangeAspect="1"/>
          </p:cNvPicPr>
          <p:nvPr/>
        </p:nvPicPr>
        <p:blipFill>
          <a:blip r:embed="rId3"/>
          <a:stretch>
            <a:fillRect/>
          </a:stretch>
        </p:blipFill>
        <p:spPr>
          <a:xfrm>
            <a:off x="7674720" y="509220"/>
            <a:ext cx="1371600" cy="520827"/>
          </a:xfrm>
          <a:prstGeom prst="rect">
            <a:avLst/>
          </a:prstGeom>
        </p:spPr>
      </p:pic>
    </p:spTree>
    <p:extLst>
      <p:ext uri="{BB962C8B-B14F-4D97-AF65-F5344CB8AC3E}">
        <p14:creationId xmlns:p14="http://schemas.microsoft.com/office/powerpoint/2010/main" val="1015823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24954A-3E25-FC22-9255-548FC0C038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F44765-8E79-A0AF-E3A2-07B8AD9F5613}"/>
              </a:ext>
            </a:extLst>
          </p:cNvPr>
          <p:cNvSpPr>
            <a:spLocks noGrp="1"/>
          </p:cNvSpPr>
          <p:nvPr>
            <p:ph type="title"/>
          </p:nvPr>
        </p:nvSpPr>
        <p:spPr>
          <a:xfrm>
            <a:off x="685800" y="457200"/>
            <a:ext cx="7269480" cy="646331"/>
          </a:xfrm>
        </p:spPr>
        <p:txBody>
          <a:bodyPr anchor="t" anchorCtr="0">
            <a:spAutoFit/>
          </a:bodyPr>
          <a:lstStyle/>
          <a:p>
            <a:r>
              <a:rPr lang="en-US" b="1" dirty="0">
                <a:latin typeface="Corbel" panose="020B0503020204020204" pitchFamily="34" charset="0"/>
              </a:rPr>
              <a:t>Joy</a:t>
            </a:r>
          </a:p>
        </p:txBody>
      </p:sp>
      <p:sp>
        <p:nvSpPr>
          <p:cNvPr id="3" name="Content Placeholder 2">
            <a:extLst>
              <a:ext uri="{FF2B5EF4-FFF2-40B4-BE49-F238E27FC236}">
                <a16:creationId xmlns:a16="http://schemas.microsoft.com/office/drawing/2014/main" id="{F9E1EA33-F12F-BA4E-182D-8255C582EEDE}"/>
              </a:ext>
            </a:extLst>
          </p:cNvPr>
          <p:cNvSpPr>
            <a:spLocks noGrp="1"/>
          </p:cNvSpPr>
          <p:nvPr>
            <p:ph idx="1"/>
          </p:nvPr>
        </p:nvSpPr>
        <p:spPr>
          <a:xfrm>
            <a:off x="685800" y="1371600"/>
            <a:ext cx="7568184" cy="5197833"/>
          </a:xfrm>
        </p:spPr>
        <p:txBody>
          <a:bodyPr wrap="square">
            <a:spAutoFit/>
          </a:bodyPr>
          <a:lstStyle/>
          <a:p>
            <a:pPr marL="0" indent="0">
              <a:buClr>
                <a:schemeClr val="tx1"/>
              </a:buClr>
              <a:buSzPct val="100000"/>
              <a:buNone/>
            </a:pPr>
            <a:r>
              <a:rPr lang="en-US" sz="3200" b="1" dirty="0">
                <a:latin typeface="Corbel" panose="020B0503020204020204" pitchFamily="34" charset="0"/>
              </a:rPr>
              <a:t>For our eternal salvation</a:t>
            </a:r>
            <a:endParaRPr lang="en-US" sz="2800" b="1" dirty="0">
              <a:latin typeface="Corbel" panose="020B0503020204020204" pitchFamily="34" charset="0"/>
            </a:endParaRPr>
          </a:p>
          <a:p>
            <a:pPr lvl="1">
              <a:buClr>
                <a:schemeClr val="tx1"/>
              </a:buClr>
              <a:buSzPct val="100000"/>
            </a:pPr>
            <a:r>
              <a:rPr lang="en-US" sz="2800" b="1" dirty="0">
                <a:solidFill>
                  <a:schemeClr val="tx1"/>
                </a:solidFill>
                <a:latin typeface="Corbel" panose="020B0503020204020204" pitchFamily="34" charset="0"/>
              </a:rPr>
              <a:t>Great</a:t>
            </a:r>
            <a:r>
              <a:rPr lang="en-US" sz="2800" dirty="0">
                <a:solidFill>
                  <a:schemeClr val="tx1"/>
                </a:solidFill>
                <a:latin typeface="Corbel" panose="020B0503020204020204" pitchFamily="34" charset="0"/>
              </a:rPr>
              <a:t> joy</a:t>
            </a:r>
          </a:p>
          <a:p>
            <a:pPr lvl="2">
              <a:buClr>
                <a:schemeClr val="tx1"/>
              </a:buClr>
              <a:buSzPct val="100000"/>
            </a:pPr>
            <a:r>
              <a:rPr lang="en-US" sz="2800" dirty="0">
                <a:solidFill>
                  <a:schemeClr val="tx1"/>
                </a:solidFill>
                <a:latin typeface="Corbel" panose="020B0503020204020204" pitchFamily="34" charset="0"/>
              </a:rPr>
              <a:t>Jude 1:24-25 – “… blameless before the presence of his glory with great (“exceeding” ASV) joy”</a:t>
            </a:r>
          </a:p>
          <a:p>
            <a:pPr lvl="2">
              <a:buClr>
                <a:schemeClr val="tx1"/>
              </a:buClr>
              <a:buSzPct val="100000"/>
            </a:pPr>
            <a:r>
              <a:rPr lang="en-US" sz="2800" dirty="0">
                <a:solidFill>
                  <a:schemeClr val="tx1"/>
                </a:solidFill>
                <a:latin typeface="Corbel" panose="020B0503020204020204" pitchFamily="34" charset="0"/>
              </a:rPr>
              <a:t>I Peter 4:12-13 – “… rejoice and be glad when his glory is revealed” (“rejoice with exceeding joy” ASV)</a:t>
            </a:r>
          </a:p>
          <a:p>
            <a:pPr lvl="1">
              <a:buClr>
                <a:schemeClr val="tx1"/>
              </a:buClr>
              <a:buSzPct val="100000"/>
            </a:pPr>
            <a:r>
              <a:rPr lang="en-US" sz="2800" dirty="0">
                <a:solidFill>
                  <a:schemeClr val="tx1"/>
                </a:solidFill>
                <a:latin typeface="Corbel" panose="020B0503020204020204" pitchFamily="34" charset="0"/>
              </a:rPr>
              <a:t>In receiving the reward</a:t>
            </a:r>
          </a:p>
          <a:p>
            <a:pPr lvl="2">
              <a:buClr>
                <a:schemeClr val="tx1"/>
              </a:buClr>
              <a:buSzPct val="100000"/>
            </a:pPr>
            <a:r>
              <a:rPr lang="en-US" sz="2800" dirty="0">
                <a:solidFill>
                  <a:schemeClr val="tx1"/>
                </a:solidFill>
                <a:latin typeface="Corbel" panose="020B0503020204020204" pitchFamily="34" charset="0"/>
              </a:rPr>
              <a:t>Matthew 25:21, 23, 34 – “Enter into the joy of your master … inherit the kingdom prepared for you …”</a:t>
            </a:r>
          </a:p>
        </p:txBody>
      </p:sp>
      <p:pic>
        <p:nvPicPr>
          <p:cNvPr id="6" name="Picture 5">
            <a:extLst>
              <a:ext uri="{FF2B5EF4-FFF2-40B4-BE49-F238E27FC236}">
                <a16:creationId xmlns:a16="http://schemas.microsoft.com/office/drawing/2014/main" id="{D720CA2E-6A3B-2D74-08F9-6FAE9BCEA8D8}"/>
              </a:ext>
            </a:extLst>
          </p:cNvPr>
          <p:cNvPicPr>
            <a:picLocks noChangeAspect="1"/>
          </p:cNvPicPr>
          <p:nvPr/>
        </p:nvPicPr>
        <p:blipFill>
          <a:blip r:embed="rId3"/>
          <a:stretch>
            <a:fillRect/>
          </a:stretch>
        </p:blipFill>
        <p:spPr>
          <a:xfrm>
            <a:off x="7674720" y="509220"/>
            <a:ext cx="1371600" cy="520827"/>
          </a:xfrm>
          <a:prstGeom prst="rect">
            <a:avLst/>
          </a:prstGeom>
        </p:spPr>
      </p:pic>
    </p:spTree>
    <p:extLst>
      <p:ext uri="{BB962C8B-B14F-4D97-AF65-F5344CB8AC3E}">
        <p14:creationId xmlns:p14="http://schemas.microsoft.com/office/powerpoint/2010/main" val="1956008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A9FBD0-3FB4-D30D-E66D-A878C638A4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F58796-DE1A-0DA4-9EAC-ACFF4A8FCCD6}"/>
              </a:ext>
            </a:extLst>
          </p:cNvPr>
          <p:cNvSpPr>
            <a:spLocks noGrp="1"/>
          </p:cNvSpPr>
          <p:nvPr>
            <p:ph type="title"/>
          </p:nvPr>
        </p:nvSpPr>
        <p:spPr>
          <a:xfrm>
            <a:off x="685800" y="457200"/>
            <a:ext cx="7269480" cy="646331"/>
          </a:xfrm>
        </p:spPr>
        <p:txBody>
          <a:bodyPr anchor="t" anchorCtr="0">
            <a:spAutoFit/>
          </a:bodyPr>
          <a:lstStyle/>
          <a:p>
            <a:r>
              <a:rPr lang="en-US" b="1" dirty="0">
                <a:latin typeface="Corbel" panose="020B0503020204020204" pitchFamily="34" charset="0"/>
              </a:rPr>
              <a:t>Eternal Life</a:t>
            </a:r>
          </a:p>
        </p:txBody>
      </p:sp>
      <p:sp>
        <p:nvSpPr>
          <p:cNvPr id="3" name="Content Placeholder 2">
            <a:extLst>
              <a:ext uri="{FF2B5EF4-FFF2-40B4-BE49-F238E27FC236}">
                <a16:creationId xmlns:a16="http://schemas.microsoft.com/office/drawing/2014/main" id="{68DDEB91-960C-6E8D-D944-A9A100303F84}"/>
              </a:ext>
            </a:extLst>
          </p:cNvPr>
          <p:cNvSpPr>
            <a:spLocks noGrp="1"/>
          </p:cNvSpPr>
          <p:nvPr>
            <p:ph idx="1"/>
          </p:nvPr>
        </p:nvSpPr>
        <p:spPr>
          <a:xfrm>
            <a:off x="685800" y="1371600"/>
            <a:ext cx="7568184" cy="3181897"/>
          </a:xfrm>
        </p:spPr>
        <p:txBody>
          <a:bodyPr wrap="square">
            <a:spAutoFit/>
          </a:bodyPr>
          <a:lstStyle/>
          <a:p>
            <a:pPr marL="0" indent="0">
              <a:buClr>
                <a:schemeClr val="tx1"/>
              </a:buClr>
              <a:buSzPct val="100000"/>
              <a:buNone/>
            </a:pPr>
            <a:r>
              <a:rPr lang="en-US" sz="3200" b="1" dirty="0">
                <a:latin typeface="Corbel" panose="020B0503020204020204" pitchFamily="34" charset="0"/>
              </a:rPr>
              <a:t>This earthly life is</a:t>
            </a:r>
            <a:r>
              <a:rPr lang="en-US" sz="3200" dirty="0">
                <a:latin typeface="Corbel" panose="020B0503020204020204" pitchFamily="34" charset="0"/>
              </a:rPr>
              <a:t>:</a:t>
            </a:r>
            <a:endParaRPr lang="en-US" sz="2800" dirty="0">
              <a:latin typeface="Corbel" panose="020B0503020204020204" pitchFamily="34" charset="0"/>
            </a:endParaRPr>
          </a:p>
          <a:p>
            <a:pPr lvl="1">
              <a:buClr>
                <a:schemeClr val="tx1"/>
              </a:buClr>
              <a:buSzPct val="100000"/>
            </a:pPr>
            <a:r>
              <a:rPr lang="en-US" sz="2800" dirty="0">
                <a:solidFill>
                  <a:schemeClr val="tx1"/>
                </a:solidFill>
                <a:latin typeface="Corbel" panose="020B0503020204020204" pitchFamily="34" charset="0"/>
              </a:rPr>
              <a:t>Temporary</a:t>
            </a:r>
          </a:p>
          <a:p>
            <a:pPr lvl="2">
              <a:buClr>
                <a:schemeClr val="tx1"/>
              </a:buClr>
              <a:buSzPct val="100000"/>
            </a:pPr>
            <a:r>
              <a:rPr lang="en-US" sz="2800" dirty="0">
                <a:solidFill>
                  <a:schemeClr val="tx1"/>
                </a:solidFill>
                <a:latin typeface="Corbel" panose="020B0503020204020204" pitchFamily="34" charset="0"/>
              </a:rPr>
              <a:t>Psalms 90:10 – “they are soon gone, and we fly away”</a:t>
            </a:r>
          </a:p>
          <a:p>
            <a:pPr lvl="1">
              <a:buClr>
                <a:schemeClr val="tx1"/>
              </a:buClr>
              <a:buSzPct val="100000"/>
            </a:pPr>
            <a:r>
              <a:rPr lang="en-US" sz="2800" dirty="0">
                <a:solidFill>
                  <a:schemeClr val="tx1"/>
                </a:solidFill>
                <a:latin typeface="Corbel" panose="020B0503020204020204" pitchFamily="34" charset="0"/>
              </a:rPr>
              <a:t>Of unknown length</a:t>
            </a:r>
          </a:p>
          <a:p>
            <a:pPr lvl="2">
              <a:buClr>
                <a:schemeClr val="tx1"/>
              </a:buClr>
              <a:buSzPct val="100000"/>
            </a:pPr>
            <a:r>
              <a:rPr lang="en-US" sz="2800" dirty="0">
                <a:solidFill>
                  <a:schemeClr val="tx1"/>
                </a:solidFill>
                <a:latin typeface="Corbel" panose="020B0503020204020204" pitchFamily="34" charset="0"/>
              </a:rPr>
              <a:t>Ecclesiastes 9:11-12 – “… man does not know his time … it suddenly falls upon them”</a:t>
            </a:r>
          </a:p>
        </p:txBody>
      </p:sp>
      <p:pic>
        <p:nvPicPr>
          <p:cNvPr id="6" name="Picture 5">
            <a:extLst>
              <a:ext uri="{FF2B5EF4-FFF2-40B4-BE49-F238E27FC236}">
                <a16:creationId xmlns:a16="http://schemas.microsoft.com/office/drawing/2014/main" id="{D5DDFAFF-D531-F0FB-B153-EE224054A2DD}"/>
              </a:ext>
            </a:extLst>
          </p:cNvPr>
          <p:cNvPicPr>
            <a:picLocks noChangeAspect="1"/>
          </p:cNvPicPr>
          <p:nvPr/>
        </p:nvPicPr>
        <p:blipFill>
          <a:blip r:embed="rId3"/>
          <a:stretch>
            <a:fillRect/>
          </a:stretch>
        </p:blipFill>
        <p:spPr>
          <a:xfrm>
            <a:off x="7674720" y="509220"/>
            <a:ext cx="1371600" cy="520827"/>
          </a:xfrm>
          <a:prstGeom prst="rect">
            <a:avLst/>
          </a:prstGeom>
        </p:spPr>
      </p:pic>
    </p:spTree>
    <p:extLst>
      <p:ext uri="{BB962C8B-B14F-4D97-AF65-F5344CB8AC3E}">
        <p14:creationId xmlns:p14="http://schemas.microsoft.com/office/powerpoint/2010/main" val="2259152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97F673-B42C-AE2B-12EB-4A9F228B61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CF27F4-AE0E-DAA4-CEB0-73C87029A1B1}"/>
              </a:ext>
            </a:extLst>
          </p:cNvPr>
          <p:cNvSpPr>
            <a:spLocks noGrp="1"/>
          </p:cNvSpPr>
          <p:nvPr>
            <p:ph type="title"/>
          </p:nvPr>
        </p:nvSpPr>
        <p:spPr>
          <a:xfrm>
            <a:off x="685800" y="457200"/>
            <a:ext cx="7269480" cy="646331"/>
          </a:xfrm>
        </p:spPr>
        <p:txBody>
          <a:bodyPr anchor="t" anchorCtr="0">
            <a:spAutoFit/>
          </a:bodyPr>
          <a:lstStyle/>
          <a:p>
            <a:r>
              <a:rPr lang="en-US" b="1" dirty="0">
                <a:latin typeface="Corbel" panose="020B0503020204020204" pitchFamily="34" charset="0"/>
              </a:rPr>
              <a:t>Eternal Life</a:t>
            </a:r>
          </a:p>
        </p:txBody>
      </p:sp>
      <p:sp>
        <p:nvSpPr>
          <p:cNvPr id="3" name="Content Placeholder 2">
            <a:extLst>
              <a:ext uri="{FF2B5EF4-FFF2-40B4-BE49-F238E27FC236}">
                <a16:creationId xmlns:a16="http://schemas.microsoft.com/office/drawing/2014/main" id="{AE03F951-A2B9-916A-EA85-5C67D3B5BE96}"/>
              </a:ext>
            </a:extLst>
          </p:cNvPr>
          <p:cNvSpPr>
            <a:spLocks noGrp="1"/>
          </p:cNvSpPr>
          <p:nvPr>
            <p:ph idx="1"/>
          </p:nvPr>
        </p:nvSpPr>
        <p:spPr>
          <a:xfrm>
            <a:off x="685800" y="1371600"/>
            <a:ext cx="7568184" cy="4305281"/>
          </a:xfrm>
        </p:spPr>
        <p:txBody>
          <a:bodyPr wrap="square">
            <a:spAutoFit/>
          </a:bodyPr>
          <a:lstStyle/>
          <a:p>
            <a:pPr marL="0" indent="0">
              <a:buClr>
                <a:schemeClr val="tx1"/>
              </a:buClr>
              <a:buSzPct val="100000"/>
              <a:buNone/>
            </a:pPr>
            <a:r>
              <a:rPr lang="en-US" sz="3200" b="1" dirty="0">
                <a:latin typeface="Corbel" panose="020B0503020204020204" pitchFamily="34" charset="0"/>
              </a:rPr>
              <a:t>The next life is</a:t>
            </a:r>
            <a:r>
              <a:rPr lang="en-US" sz="3200" dirty="0">
                <a:latin typeface="Corbel" panose="020B0503020204020204" pitchFamily="34" charset="0"/>
              </a:rPr>
              <a:t>:</a:t>
            </a:r>
            <a:endParaRPr lang="en-US" sz="2800" dirty="0">
              <a:latin typeface="Corbel" panose="020B0503020204020204" pitchFamily="34" charset="0"/>
            </a:endParaRPr>
          </a:p>
          <a:p>
            <a:pPr lvl="1">
              <a:buClr>
                <a:schemeClr val="tx1"/>
              </a:buClr>
              <a:buSzPct val="100000"/>
            </a:pPr>
            <a:r>
              <a:rPr lang="en-US" sz="2800" dirty="0">
                <a:solidFill>
                  <a:schemeClr val="tx1"/>
                </a:solidFill>
                <a:latin typeface="Corbel" panose="020B0503020204020204" pitchFamily="34" charset="0"/>
              </a:rPr>
              <a:t>Promised by God</a:t>
            </a:r>
          </a:p>
          <a:p>
            <a:pPr lvl="2">
              <a:buClr>
                <a:schemeClr val="tx1"/>
              </a:buClr>
              <a:buSzPct val="100000"/>
            </a:pPr>
            <a:r>
              <a:rPr lang="en-US" sz="2600" dirty="0">
                <a:solidFill>
                  <a:schemeClr val="tx1"/>
                </a:solidFill>
                <a:latin typeface="Corbel" panose="020B0503020204020204" pitchFamily="34" charset="0"/>
              </a:rPr>
              <a:t>I John 2:24-25 – “And this is the promise that he made to us – eternal life”</a:t>
            </a:r>
          </a:p>
          <a:p>
            <a:pPr lvl="2">
              <a:buClr>
                <a:schemeClr val="tx1"/>
              </a:buClr>
              <a:buSzPct val="100000"/>
            </a:pPr>
            <a:r>
              <a:rPr lang="en-US" sz="2600" dirty="0">
                <a:solidFill>
                  <a:schemeClr val="tx1"/>
                </a:solidFill>
                <a:latin typeface="Corbel" panose="020B0503020204020204" pitchFamily="34" charset="0"/>
              </a:rPr>
              <a:t>Titus 1:1-2 – “which God, who never lies, promised before the ages began”</a:t>
            </a:r>
          </a:p>
          <a:p>
            <a:pPr lvl="1">
              <a:buClr>
                <a:schemeClr val="tx1"/>
              </a:buClr>
              <a:buSzPct val="100000"/>
            </a:pPr>
            <a:r>
              <a:rPr lang="en-US" sz="2800" dirty="0">
                <a:solidFill>
                  <a:schemeClr val="tx1"/>
                </a:solidFill>
                <a:latin typeface="Corbel" panose="020B0503020204020204" pitchFamily="34" charset="0"/>
              </a:rPr>
              <a:t>Eternal – Unending</a:t>
            </a:r>
          </a:p>
          <a:p>
            <a:pPr lvl="2">
              <a:buClr>
                <a:schemeClr val="tx1"/>
              </a:buClr>
              <a:buSzPct val="100000"/>
            </a:pPr>
            <a:r>
              <a:rPr lang="en-US" sz="2600" dirty="0">
                <a:solidFill>
                  <a:schemeClr val="tx1"/>
                </a:solidFill>
                <a:latin typeface="Corbel" panose="020B0503020204020204" pitchFamily="34" charset="0"/>
              </a:rPr>
              <a:t>Romans 2:6-7 – “he will give eternal life”</a:t>
            </a:r>
          </a:p>
          <a:p>
            <a:pPr lvl="2">
              <a:buClr>
                <a:schemeClr val="tx1"/>
              </a:buClr>
              <a:buSzPct val="100000"/>
            </a:pPr>
            <a:r>
              <a:rPr lang="en-US" sz="2600" dirty="0">
                <a:solidFill>
                  <a:schemeClr val="tx1"/>
                </a:solidFill>
                <a:latin typeface="Corbel" panose="020B0503020204020204" pitchFamily="34" charset="0"/>
              </a:rPr>
              <a:t>I Corinthians 15:51-53 – “… this mortal body must put on immortality”</a:t>
            </a:r>
          </a:p>
        </p:txBody>
      </p:sp>
      <p:pic>
        <p:nvPicPr>
          <p:cNvPr id="6" name="Picture 5">
            <a:extLst>
              <a:ext uri="{FF2B5EF4-FFF2-40B4-BE49-F238E27FC236}">
                <a16:creationId xmlns:a16="http://schemas.microsoft.com/office/drawing/2014/main" id="{EC6D5FE0-D2B3-4783-BEF4-7AFC781B6F88}"/>
              </a:ext>
            </a:extLst>
          </p:cNvPr>
          <p:cNvPicPr>
            <a:picLocks noChangeAspect="1"/>
          </p:cNvPicPr>
          <p:nvPr/>
        </p:nvPicPr>
        <p:blipFill>
          <a:blip r:embed="rId3"/>
          <a:stretch>
            <a:fillRect/>
          </a:stretch>
        </p:blipFill>
        <p:spPr>
          <a:xfrm>
            <a:off x="7674720" y="509220"/>
            <a:ext cx="1371600" cy="520827"/>
          </a:xfrm>
          <a:prstGeom prst="rect">
            <a:avLst/>
          </a:prstGeom>
        </p:spPr>
      </p:pic>
    </p:spTree>
    <p:extLst>
      <p:ext uri="{BB962C8B-B14F-4D97-AF65-F5344CB8AC3E}">
        <p14:creationId xmlns:p14="http://schemas.microsoft.com/office/powerpoint/2010/main" val="3130499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F8F67-B3A4-B1B2-6D4A-139A061401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7DA4E2-87DB-EB1B-4F57-00D506F9D242}"/>
              </a:ext>
            </a:extLst>
          </p:cNvPr>
          <p:cNvSpPr>
            <a:spLocks noGrp="1"/>
          </p:cNvSpPr>
          <p:nvPr>
            <p:ph type="title"/>
          </p:nvPr>
        </p:nvSpPr>
        <p:spPr>
          <a:xfrm>
            <a:off x="685800" y="457200"/>
            <a:ext cx="7269480" cy="646331"/>
          </a:xfrm>
        </p:spPr>
        <p:txBody>
          <a:bodyPr anchor="t" anchorCtr="0">
            <a:spAutoFit/>
          </a:bodyPr>
          <a:lstStyle/>
          <a:p>
            <a:r>
              <a:rPr lang="en-US" b="1" dirty="0">
                <a:latin typeface="Corbel" panose="020B0503020204020204" pitchFamily="34" charset="0"/>
              </a:rPr>
              <a:t>The Crown</a:t>
            </a:r>
          </a:p>
        </p:txBody>
      </p:sp>
      <p:sp>
        <p:nvSpPr>
          <p:cNvPr id="3" name="Content Placeholder 2">
            <a:extLst>
              <a:ext uri="{FF2B5EF4-FFF2-40B4-BE49-F238E27FC236}">
                <a16:creationId xmlns:a16="http://schemas.microsoft.com/office/drawing/2014/main" id="{73C273CE-20FF-CEA3-ADD2-B573F72C2E8A}"/>
              </a:ext>
            </a:extLst>
          </p:cNvPr>
          <p:cNvSpPr>
            <a:spLocks noGrp="1"/>
          </p:cNvSpPr>
          <p:nvPr>
            <p:ph idx="1"/>
          </p:nvPr>
        </p:nvSpPr>
        <p:spPr>
          <a:xfrm>
            <a:off x="685800" y="1371600"/>
            <a:ext cx="7592568" cy="4963923"/>
          </a:xfrm>
        </p:spPr>
        <p:txBody>
          <a:bodyPr wrap="square">
            <a:spAutoFit/>
          </a:bodyPr>
          <a:lstStyle/>
          <a:p>
            <a:pPr marL="0" indent="0">
              <a:buClr>
                <a:schemeClr val="tx1"/>
              </a:buClr>
              <a:buSzPct val="100000"/>
              <a:buNone/>
            </a:pPr>
            <a:r>
              <a:rPr lang="en-US" sz="3200" b="1" dirty="0">
                <a:latin typeface="Corbel" panose="020B0503020204020204" pitchFamily="34" charset="0"/>
              </a:rPr>
              <a:t>The “crown” we receive</a:t>
            </a:r>
            <a:endParaRPr lang="en-US" sz="2800" dirty="0">
              <a:latin typeface="Corbel" panose="020B0503020204020204" pitchFamily="34" charset="0"/>
            </a:endParaRPr>
          </a:p>
          <a:p>
            <a:pPr lvl="1">
              <a:buClr>
                <a:schemeClr val="tx1"/>
              </a:buClr>
              <a:buSzPct val="100000"/>
            </a:pPr>
            <a:r>
              <a:rPr lang="en-US" sz="2800" dirty="0">
                <a:solidFill>
                  <a:schemeClr val="tx1"/>
                </a:solidFill>
                <a:latin typeface="Corbel" panose="020B0503020204020204" pitchFamily="34" charset="0"/>
              </a:rPr>
              <a:t>Life</a:t>
            </a:r>
          </a:p>
          <a:p>
            <a:pPr lvl="2">
              <a:buClr>
                <a:schemeClr val="tx1"/>
              </a:buClr>
              <a:buSzPct val="100000"/>
            </a:pPr>
            <a:r>
              <a:rPr lang="en-US" sz="2800" dirty="0">
                <a:solidFill>
                  <a:schemeClr val="tx1"/>
                </a:solidFill>
                <a:latin typeface="Corbel" panose="020B0503020204020204" pitchFamily="34" charset="0"/>
              </a:rPr>
              <a:t>James 1:12 – “he will receive the crown of life”</a:t>
            </a:r>
          </a:p>
          <a:p>
            <a:pPr lvl="2">
              <a:buClr>
                <a:schemeClr val="tx1"/>
              </a:buClr>
              <a:buSzPct val="100000"/>
            </a:pPr>
            <a:r>
              <a:rPr lang="en-US" sz="2800" dirty="0">
                <a:solidFill>
                  <a:schemeClr val="tx1"/>
                </a:solidFill>
                <a:latin typeface="Corbel" panose="020B0503020204020204" pitchFamily="34" charset="0"/>
              </a:rPr>
              <a:t>Revelation 2:10 – “I will give you the crown of life”</a:t>
            </a:r>
          </a:p>
          <a:p>
            <a:pPr lvl="1">
              <a:buClr>
                <a:schemeClr val="tx1"/>
              </a:buClr>
              <a:buSzPct val="100000"/>
            </a:pPr>
            <a:r>
              <a:rPr lang="en-US" sz="2800" dirty="0">
                <a:solidFill>
                  <a:schemeClr val="tx1"/>
                </a:solidFill>
                <a:latin typeface="Corbel" panose="020B0503020204020204" pitchFamily="34" charset="0"/>
              </a:rPr>
              <a:t>Righteousness</a:t>
            </a:r>
          </a:p>
          <a:p>
            <a:pPr lvl="2">
              <a:buClr>
                <a:schemeClr val="tx1"/>
              </a:buClr>
              <a:buSzPct val="100000"/>
            </a:pPr>
            <a:r>
              <a:rPr lang="en-US" sz="2800" dirty="0">
                <a:solidFill>
                  <a:schemeClr val="tx1"/>
                </a:solidFill>
                <a:latin typeface="Corbel" panose="020B0503020204020204" pitchFamily="34" charset="0"/>
              </a:rPr>
              <a:t>II Timothy 4:8 – “there is laid up for me the crown of righteousness”</a:t>
            </a:r>
          </a:p>
          <a:p>
            <a:pPr lvl="1">
              <a:buClr>
                <a:schemeClr val="tx1"/>
              </a:buClr>
              <a:buSzPct val="100000"/>
            </a:pPr>
            <a:r>
              <a:rPr lang="en-US" sz="2800" dirty="0">
                <a:solidFill>
                  <a:schemeClr val="tx1"/>
                </a:solidFill>
                <a:latin typeface="Corbel" panose="020B0503020204020204" pitchFamily="34" charset="0"/>
              </a:rPr>
              <a:t>Glory</a:t>
            </a:r>
          </a:p>
          <a:p>
            <a:pPr lvl="2">
              <a:buClr>
                <a:schemeClr val="tx1"/>
              </a:buClr>
              <a:buSzPct val="100000"/>
            </a:pPr>
            <a:r>
              <a:rPr lang="en-US" sz="2800" dirty="0">
                <a:solidFill>
                  <a:schemeClr val="tx1"/>
                </a:solidFill>
                <a:latin typeface="Corbel" panose="020B0503020204020204" pitchFamily="34" charset="0"/>
              </a:rPr>
              <a:t>I Peter 5:4 – “you will receive the unfading crown of glory”</a:t>
            </a:r>
          </a:p>
        </p:txBody>
      </p:sp>
      <p:pic>
        <p:nvPicPr>
          <p:cNvPr id="6" name="Picture 5">
            <a:extLst>
              <a:ext uri="{FF2B5EF4-FFF2-40B4-BE49-F238E27FC236}">
                <a16:creationId xmlns:a16="http://schemas.microsoft.com/office/drawing/2014/main" id="{D6F62564-68A2-DAF6-A0FF-361A68C8567C}"/>
              </a:ext>
            </a:extLst>
          </p:cNvPr>
          <p:cNvPicPr>
            <a:picLocks noChangeAspect="1"/>
          </p:cNvPicPr>
          <p:nvPr/>
        </p:nvPicPr>
        <p:blipFill>
          <a:blip r:embed="rId3"/>
          <a:stretch>
            <a:fillRect/>
          </a:stretch>
        </p:blipFill>
        <p:spPr>
          <a:xfrm>
            <a:off x="7674720" y="509220"/>
            <a:ext cx="1371600" cy="520827"/>
          </a:xfrm>
          <a:prstGeom prst="rect">
            <a:avLst/>
          </a:prstGeom>
        </p:spPr>
      </p:pic>
    </p:spTree>
    <p:extLst>
      <p:ext uri="{BB962C8B-B14F-4D97-AF65-F5344CB8AC3E}">
        <p14:creationId xmlns:p14="http://schemas.microsoft.com/office/powerpoint/2010/main" val="3793261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C6268-7A69-9548-A708-A691CB28D7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3CA07A-88CB-1C3F-6366-19C482FD7F74}"/>
              </a:ext>
            </a:extLst>
          </p:cNvPr>
          <p:cNvSpPr>
            <a:spLocks noGrp="1"/>
          </p:cNvSpPr>
          <p:nvPr>
            <p:ph type="title"/>
          </p:nvPr>
        </p:nvSpPr>
        <p:spPr>
          <a:xfrm>
            <a:off x="685800" y="457200"/>
            <a:ext cx="7269480" cy="646331"/>
          </a:xfrm>
        </p:spPr>
        <p:txBody>
          <a:bodyPr anchor="t" anchorCtr="0">
            <a:spAutoFit/>
          </a:bodyPr>
          <a:lstStyle/>
          <a:p>
            <a:r>
              <a:rPr lang="en-US" b="1" dirty="0">
                <a:latin typeface="Corbel" panose="020B0503020204020204" pitchFamily="34" charset="0"/>
              </a:rPr>
              <a:t>The Crown</a:t>
            </a:r>
          </a:p>
        </p:txBody>
      </p:sp>
      <p:sp>
        <p:nvSpPr>
          <p:cNvPr id="3" name="Content Placeholder 2">
            <a:extLst>
              <a:ext uri="{FF2B5EF4-FFF2-40B4-BE49-F238E27FC236}">
                <a16:creationId xmlns:a16="http://schemas.microsoft.com/office/drawing/2014/main" id="{9D1843C8-8692-9FB0-5680-2307234AECE1}"/>
              </a:ext>
            </a:extLst>
          </p:cNvPr>
          <p:cNvSpPr>
            <a:spLocks noGrp="1"/>
          </p:cNvSpPr>
          <p:nvPr>
            <p:ph idx="1"/>
          </p:nvPr>
        </p:nvSpPr>
        <p:spPr>
          <a:xfrm>
            <a:off x="685800" y="1371600"/>
            <a:ext cx="7592568" cy="4526880"/>
          </a:xfrm>
        </p:spPr>
        <p:txBody>
          <a:bodyPr wrap="square">
            <a:spAutoFit/>
          </a:bodyPr>
          <a:lstStyle/>
          <a:p>
            <a:pPr marL="0" indent="0">
              <a:buClr>
                <a:schemeClr val="tx1"/>
              </a:buClr>
              <a:buSzPct val="100000"/>
              <a:buNone/>
            </a:pPr>
            <a:r>
              <a:rPr lang="en-US" sz="3200" b="1" dirty="0">
                <a:latin typeface="Corbel" panose="020B0503020204020204" pitchFamily="34" charset="0"/>
              </a:rPr>
              <a:t>We receive – God is the giver</a:t>
            </a:r>
            <a:endParaRPr lang="en-US" sz="2800" dirty="0">
              <a:latin typeface="Corbel" panose="020B0503020204020204" pitchFamily="34" charset="0"/>
            </a:endParaRPr>
          </a:p>
          <a:p>
            <a:pPr lvl="1">
              <a:buClr>
                <a:schemeClr val="tx1"/>
              </a:buClr>
              <a:buSzPct val="100000"/>
            </a:pPr>
            <a:r>
              <a:rPr lang="en-US" sz="2800" dirty="0">
                <a:solidFill>
                  <a:schemeClr val="tx1"/>
                </a:solidFill>
                <a:latin typeface="Corbel" panose="020B0503020204020204" pitchFamily="34" charset="0"/>
              </a:rPr>
              <a:t>It is a </a:t>
            </a:r>
            <a:r>
              <a:rPr lang="en-US" sz="2800" b="1" dirty="0">
                <a:solidFill>
                  <a:schemeClr val="tx1"/>
                </a:solidFill>
                <a:latin typeface="Corbel" panose="020B0503020204020204" pitchFamily="34" charset="0"/>
              </a:rPr>
              <a:t>reward</a:t>
            </a:r>
          </a:p>
          <a:p>
            <a:pPr lvl="2">
              <a:buClr>
                <a:schemeClr val="tx1"/>
              </a:buClr>
              <a:buSzPct val="100000"/>
            </a:pPr>
            <a:r>
              <a:rPr lang="en-US" sz="2800" dirty="0">
                <a:solidFill>
                  <a:schemeClr val="tx1"/>
                </a:solidFill>
                <a:latin typeface="Corbel" panose="020B0503020204020204" pitchFamily="34" charset="0"/>
              </a:rPr>
              <a:t>Matthew 5:11-12 – “… your reward is great in heaven”</a:t>
            </a:r>
          </a:p>
          <a:p>
            <a:pPr lvl="2">
              <a:buClr>
                <a:schemeClr val="tx1"/>
              </a:buClr>
              <a:buSzPct val="100000"/>
            </a:pPr>
            <a:r>
              <a:rPr lang="en-US" sz="2800" dirty="0">
                <a:solidFill>
                  <a:schemeClr val="tx1"/>
                </a:solidFill>
                <a:latin typeface="Corbel" panose="020B0503020204020204" pitchFamily="34" charset="0"/>
              </a:rPr>
              <a:t>Hebrews 10:35-36 – “a great reward … you may receive what is promised”</a:t>
            </a:r>
          </a:p>
          <a:p>
            <a:pPr lvl="1">
              <a:buClr>
                <a:schemeClr val="tx1"/>
              </a:buClr>
              <a:buSzPct val="100000"/>
            </a:pPr>
            <a:r>
              <a:rPr lang="en-US" sz="3000" dirty="0">
                <a:solidFill>
                  <a:schemeClr val="tx1"/>
                </a:solidFill>
                <a:latin typeface="Corbel" panose="020B0503020204020204" pitchFamily="34" charset="0"/>
              </a:rPr>
              <a:t>It is a </a:t>
            </a:r>
            <a:r>
              <a:rPr lang="en-US" sz="3000" b="1" dirty="0">
                <a:solidFill>
                  <a:schemeClr val="tx1"/>
                </a:solidFill>
                <a:latin typeface="Corbel" panose="020B0503020204020204" pitchFamily="34" charset="0"/>
              </a:rPr>
              <a:t>gift</a:t>
            </a:r>
          </a:p>
          <a:p>
            <a:pPr lvl="2">
              <a:buClr>
                <a:schemeClr val="tx1"/>
              </a:buClr>
              <a:buSzPct val="100000"/>
            </a:pPr>
            <a:r>
              <a:rPr lang="en-US" sz="2800" dirty="0">
                <a:solidFill>
                  <a:schemeClr val="tx1"/>
                </a:solidFill>
                <a:latin typeface="Corbel" panose="020B0503020204020204" pitchFamily="34" charset="0"/>
              </a:rPr>
              <a:t>Romans 6:22-23 – “… the free gift of God is eternal life …”</a:t>
            </a:r>
          </a:p>
          <a:p>
            <a:pPr lvl="2">
              <a:buClr>
                <a:schemeClr val="tx1"/>
              </a:buClr>
              <a:buSzPct val="100000"/>
            </a:pPr>
            <a:r>
              <a:rPr lang="en-US" sz="2800" dirty="0">
                <a:solidFill>
                  <a:schemeClr val="tx1"/>
                </a:solidFill>
                <a:latin typeface="Corbel" panose="020B0503020204020204" pitchFamily="34" charset="0"/>
              </a:rPr>
              <a:t>Ephesians 2:8-10 – “it is the gift of God”</a:t>
            </a:r>
          </a:p>
        </p:txBody>
      </p:sp>
      <p:pic>
        <p:nvPicPr>
          <p:cNvPr id="6" name="Picture 5">
            <a:extLst>
              <a:ext uri="{FF2B5EF4-FFF2-40B4-BE49-F238E27FC236}">
                <a16:creationId xmlns:a16="http://schemas.microsoft.com/office/drawing/2014/main" id="{6C0ABFBC-6539-C1E6-DB15-3EF68B9A5E13}"/>
              </a:ext>
            </a:extLst>
          </p:cNvPr>
          <p:cNvPicPr>
            <a:picLocks noChangeAspect="1"/>
          </p:cNvPicPr>
          <p:nvPr/>
        </p:nvPicPr>
        <p:blipFill>
          <a:blip r:embed="rId3"/>
          <a:stretch>
            <a:fillRect/>
          </a:stretch>
        </p:blipFill>
        <p:spPr>
          <a:xfrm>
            <a:off x="7674720" y="509220"/>
            <a:ext cx="1371600" cy="520827"/>
          </a:xfrm>
          <a:prstGeom prst="rect">
            <a:avLst/>
          </a:prstGeom>
        </p:spPr>
      </p:pic>
    </p:spTree>
    <p:extLst>
      <p:ext uri="{BB962C8B-B14F-4D97-AF65-F5344CB8AC3E}">
        <p14:creationId xmlns:p14="http://schemas.microsoft.com/office/powerpoint/2010/main" val="261291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View</Template>
  <TotalTime>431</TotalTime>
  <Words>2990</Words>
  <Application>Microsoft Office PowerPoint</Application>
  <PresentationFormat>On-screen Show (4:3)</PresentationFormat>
  <Paragraphs>191</Paragraphs>
  <Slides>12</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Arial</vt:lpstr>
      <vt:lpstr>Century Schoolbook</vt:lpstr>
      <vt:lpstr>Corbel</vt:lpstr>
      <vt:lpstr>Wingdings 2</vt:lpstr>
      <vt:lpstr>View</vt:lpstr>
      <vt:lpstr>The Believer’s Reward</vt:lpstr>
      <vt:lpstr>Outweighs Anything In This Life</vt:lpstr>
      <vt:lpstr>Outweighs Anything In This Life</vt:lpstr>
      <vt:lpstr>Joy</vt:lpstr>
      <vt:lpstr>Joy</vt:lpstr>
      <vt:lpstr>Eternal Life</vt:lpstr>
      <vt:lpstr>Eternal Life</vt:lpstr>
      <vt:lpstr>The Crown</vt:lpstr>
      <vt:lpstr>The Crown</vt:lpstr>
      <vt:lpstr>The Believer’s Reward:</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Believer's Reward</dc:title>
  <dc:creator>Richard Lidh; Steven Harper</dc:creator>
  <cp:lastModifiedBy>Richard Lidh</cp:lastModifiedBy>
  <cp:revision>6</cp:revision>
  <cp:lastPrinted>2026-03-21T03:34:52Z</cp:lastPrinted>
  <dcterms:created xsi:type="dcterms:W3CDTF">2026-03-20T18:44:03Z</dcterms:created>
  <dcterms:modified xsi:type="dcterms:W3CDTF">2026-07-11T02:05:03Z</dcterms:modified>
</cp:coreProperties>
</file>